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1" r:id="rId1"/>
  </p:sldMasterIdLst>
  <p:notesMasterIdLst>
    <p:notesMasterId r:id="rId33"/>
  </p:notesMasterIdLst>
  <p:handoutMasterIdLst>
    <p:handoutMasterId r:id="rId34"/>
  </p:handoutMasterIdLst>
  <p:sldIdLst>
    <p:sldId id="256" r:id="rId2"/>
    <p:sldId id="276" r:id="rId3"/>
    <p:sldId id="280" r:id="rId4"/>
    <p:sldId id="290" r:id="rId5"/>
    <p:sldId id="281" r:id="rId6"/>
    <p:sldId id="287" r:id="rId7"/>
    <p:sldId id="288" r:id="rId8"/>
    <p:sldId id="291" r:id="rId9"/>
    <p:sldId id="284" r:id="rId10"/>
    <p:sldId id="285" r:id="rId11"/>
    <p:sldId id="286" r:id="rId12"/>
    <p:sldId id="289" r:id="rId13"/>
    <p:sldId id="307" r:id="rId14"/>
    <p:sldId id="308" r:id="rId15"/>
    <p:sldId id="309" r:id="rId16"/>
    <p:sldId id="310" r:id="rId17"/>
    <p:sldId id="311" r:id="rId18"/>
    <p:sldId id="312" r:id="rId19"/>
    <p:sldId id="313" r:id="rId20"/>
    <p:sldId id="314" r:id="rId21"/>
    <p:sldId id="315" r:id="rId22"/>
    <p:sldId id="316" r:id="rId23"/>
    <p:sldId id="317" r:id="rId24"/>
    <p:sldId id="326" r:id="rId25"/>
    <p:sldId id="324" r:id="rId26"/>
    <p:sldId id="323" r:id="rId27"/>
    <p:sldId id="322" r:id="rId28"/>
    <p:sldId id="321" r:id="rId29"/>
    <p:sldId id="319" r:id="rId30"/>
    <p:sldId id="320" r:id="rId31"/>
    <p:sldId id="318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1" autoAdjust="0"/>
    <p:restoredTop sz="81329" autoAdjust="0"/>
  </p:normalViewPr>
  <p:slideViewPr>
    <p:cSldViewPr snapToGrid="0" snapToObjects="1">
      <p:cViewPr varScale="1">
        <p:scale>
          <a:sx n="69" d="100"/>
          <a:sy n="69" d="100"/>
        </p:scale>
        <p:origin x="151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97CF6A-D24C-C543-8DBE-FB0D95308FAE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C474DE-B31B-1241-9DBE-F45FC58F8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4959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FD4DAA-68AC-DC43-916A-CD20ACA9C9EF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673D80-E8A9-AB4F-82C7-7AE99EA73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5006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2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4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405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9" y="4402668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35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4" y="6117338"/>
            <a:ext cx="857473" cy="365125"/>
          </a:xfrm>
        </p:spPr>
        <p:txBody>
          <a:bodyPr/>
          <a:lstStyle/>
          <a:p>
            <a:fld id="{E47E6844-6C17-CB47-B355-7E0374107EBB}" type="datetime1">
              <a:rPr lang="en-US" smtClean="0"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8"/>
            <a:ext cx="3609438" cy="365125"/>
          </a:xfrm>
        </p:spPr>
        <p:txBody>
          <a:bodyPr/>
          <a:lstStyle/>
          <a:p>
            <a:r>
              <a:rPr lang="en-US"/>
              <a:t>Photo by ncptt.nps.gov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8"/>
            <a:ext cx="411480" cy="365125"/>
          </a:xfrm>
        </p:spPr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9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226306005"/>
      </p:ext>
    </p:extLst>
  </p:cSld>
  <p:clrMapOvr>
    <a:masterClrMapping/>
  </p:clrMapOvr>
  <p:transition spd="slow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6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EFE61-13B7-1744-914F-35A1004EBC7B}" type="datetime1">
              <a:rPr lang="en-US" smtClean="0"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Photo by ncptt.nps.gov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7716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2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5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EFE61-13B7-1744-914F-35A1004EBC7B}" type="datetime1">
              <a:rPr lang="en-US" smtClean="0"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Photo by ncptt.nps.gov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32587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2" y="863023"/>
            <a:ext cx="457319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8" y="2819399"/>
            <a:ext cx="457319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2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35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EFE61-13B7-1744-914F-35A1004EBC7B}" type="datetime1">
              <a:rPr lang="en-US" smtClean="0"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Photo by ncptt.nps.gov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23755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6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2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EFE61-13B7-1744-914F-35A1004EBC7B}" type="datetime1">
              <a:rPr lang="en-US" smtClean="0"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Photo by ncptt.nps.gov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80380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2" y="863023"/>
            <a:ext cx="457319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8" y="2819399"/>
            <a:ext cx="457319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2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1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EFE61-13B7-1744-914F-35A1004EBC7B}" type="datetime1">
              <a:rPr lang="en-US" smtClean="0"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Photo by ncptt.nps.gov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48207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6" y="685803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1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5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EFE61-13B7-1744-914F-35A1004EBC7B}" type="datetime1">
              <a:rPr lang="en-US" smtClean="0"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Photo by ncptt.nps.gov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782197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3A6AC-3D3D-1D4D-91CC-7B8183E8FD99}" type="datetime1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Photo by ncptt.nps.gov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790630"/>
      </p:ext>
    </p:extLst>
  </p:cSld>
  <p:clrMapOvr>
    <a:masterClrMapping/>
  </p:clrMapOvr>
  <p:transition spd="slow">
    <p:rand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4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5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64F04-39FE-6241-9A31-D0FC7EA3F79F}" type="datetime1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Photo by ncptt.nps.gov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409234"/>
      </p:ext>
    </p:extLst>
  </p:cSld>
  <p:clrMapOvr>
    <a:masterClrMapping/>
  </p:clrMapOvr>
  <p:transition spd="slow">
    <p:rand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44465"/>
            <a:ext cx="7772400" cy="14319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8481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5067300" y="1981200"/>
            <a:ext cx="3848100" cy="4114800"/>
          </a:xfrm>
        </p:spPr>
        <p:txBody>
          <a:bodyPr/>
          <a:lstStyle/>
          <a:p>
            <a:pPr lvl="0"/>
            <a:r>
              <a:rPr lang="en-US" noProof="0"/>
              <a:t>Click icon to add online image</a:t>
            </a:r>
            <a:endParaRPr lang="en-US" noProof="0" dirty="0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8EFE61-13B7-1744-914F-35A1004EBC7B}" type="datetime1">
              <a:rPr lang="en-US" smtClean="0"/>
              <a:t>3/10/2020</a:t>
            </a:fld>
            <a:endParaRPr lang="en-US" dirty="0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Photo by ncptt.nps.gov</a:t>
            </a:r>
            <a:endParaRPr lang="en-US" dirty="0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210920"/>
      </p:ext>
    </p:extLst>
  </p:cSld>
  <p:clrMapOvr>
    <a:masterClrMapping/>
  </p:clrMapOvr>
  <p:transition spd="slow" advClick="0">
    <p:random/>
  </p:transition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44465"/>
            <a:ext cx="7772400" cy="14319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Online Image Placeholder 2"/>
          <p:cNvSpPr>
            <a:spLocks noGrp="1"/>
          </p:cNvSpPr>
          <p:nvPr>
            <p:ph type="clipArt" sz="half" idx="1"/>
          </p:nvPr>
        </p:nvSpPr>
        <p:spPr>
          <a:xfrm>
            <a:off x="1066800" y="1981200"/>
            <a:ext cx="3848100" cy="4114800"/>
          </a:xfrm>
        </p:spPr>
        <p:txBody>
          <a:bodyPr/>
          <a:lstStyle/>
          <a:p>
            <a:pPr lvl="0"/>
            <a:r>
              <a:rPr lang="en-US" noProof="0"/>
              <a:t>Click icon to add online image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7300" y="1981200"/>
            <a:ext cx="38481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8EFE61-13B7-1744-914F-35A1004EBC7B}" type="datetime1">
              <a:rPr lang="en-US" smtClean="0"/>
              <a:t>3/10/2020</a:t>
            </a:fld>
            <a:endParaRPr lang="en-US" dirty="0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Photo by ncptt.nps.gov</a:t>
            </a:r>
            <a:endParaRPr lang="en-US" dirty="0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440492"/>
      </p:ext>
    </p:extLst>
  </p:cSld>
  <p:clrMapOvr>
    <a:masterClrMapping/>
  </p:clrMapOvr>
  <p:transition spd="slow" advClick="0">
    <p:random/>
  </p:transition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4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4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30" y="6108175"/>
            <a:ext cx="857473" cy="365125"/>
          </a:xfrm>
        </p:spPr>
        <p:txBody>
          <a:bodyPr/>
          <a:lstStyle/>
          <a:p>
            <a:fld id="{A96ABF91-7824-D647-BACB-34D7057DB5AB}" type="datetime1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8" y="6108175"/>
            <a:ext cx="5314517" cy="365125"/>
          </a:xfrm>
        </p:spPr>
        <p:txBody>
          <a:bodyPr/>
          <a:lstStyle/>
          <a:p>
            <a:r>
              <a:rPr lang="en-US"/>
              <a:t>Photo by ncptt.nps.gov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8" y="6108175"/>
            <a:ext cx="427833" cy="365125"/>
          </a:xfrm>
        </p:spPr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84252"/>
      </p:ext>
    </p:extLst>
  </p:cSld>
  <p:clrMapOvr>
    <a:masterClrMapping/>
  </p:clrMapOvr>
  <p:transition spd="slow">
    <p:rand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0B693-73CF-C942-A0D9-F2E391B8BDE9}" type="datetime1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Photo by ncptt.nps.gov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34109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6" y="2667000"/>
            <a:ext cx="6699805" cy="2360071"/>
          </a:xfrm>
        </p:spPr>
        <p:txBody>
          <a:bodyPr anchor="b"/>
          <a:lstStyle>
            <a:lvl1pPr algn="r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9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CE0E-FCFF-C240-99CD-83B40A1EF2F4}" type="datetime1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Photo by ncptt.nps.gov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8" y="6116072"/>
            <a:ext cx="413483" cy="365125"/>
          </a:xfrm>
        </p:spPr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037259"/>
      </p:ext>
    </p:extLst>
  </p:cSld>
  <p:clrMapOvr>
    <a:masterClrMapping/>
  </p:clrMapOvr>
  <p:transition spd="slow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4" y="685803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EFE61-13B7-1744-914F-35A1004EBC7B}" type="datetime1">
              <a:rPr lang="en-US" smtClean="0"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Photo by ncptt.nps.gov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572078"/>
      </p:ext>
    </p:extLst>
  </p:cSld>
  <p:clrMapOvr>
    <a:masterClrMapping/>
  </p:clrMapOvr>
  <p:transition spd="slow">
    <p:random/>
  </p:transition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2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8"/>
            <a:ext cx="3672248" cy="2665259"/>
          </a:xfrm>
        </p:spPr>
        <p:txBody>
          <a:bodyPr anchor="t"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7" y="3335338"/>
            <a:ext cx="3672248" cy="2665259"/>
          </a:xfrm>
        </p:spPr>
        <p:txBody>
          <a:bodyPr anchor="t"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CEBA5-81AA-6441-ABAB-56569EBAEE9D}" type="datetime1">
              <a:rPr lang="en-US" smtClean="0"/>
              <a:t>3/10/2020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Photo by ncptt.nps.gov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215725"/>
      </p:ext>
    </p:extLst>
  </p:cSld>
  <p:clrMapOvr>
    <a:masterClrMapping/>
  </p:clrMapOvr>
  <p:transition spd="slow">
    <p:random/>
  </p:transition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1F1CF-FF57-E748-87AC-6148A860AE6F}" type="datetime1">
              <a:rPr lang="en-US" smtClean="0"/>
              <a:t>3/10/2020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Photo by ncptt.nps.gov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803141"/>
      </p:ext>
    </p:extLst>
  </p:cSld>
  <p:clrMapOvr>
    <a:masterClrMapping/>
  </p:clrMapOvr>
  <p:transition spd="slow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09ADD-910A-3240-A764-7B05D69E989C}" type="datetime1">
              <a:rPr lang="en-US" smtClean="0"/>
              <a:t>3/10/2020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Photo by ncptt.nps.gov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133982"/>
      </p:ext>
    </p:extLst>
  </p:cSld>
  <p:clrMapOvr>
    <a:masterClrMapping/>
  </p:clrMapOvr>
  <p:transition spd="slow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2"/>
            <a:ext cx="4681962" cy="5105401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5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4753A-482E-5D4E-9A33-0DBFFD482BDA}" type="datetime1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Photo by ncptt.nps.gov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974131"/>
      </p:ext>
    </p:extLst>
  </p:cSld>
  <p:clrMapOvr>
    <a:masterClrMapping/>
  </p:clrMapOvr>
  <p:transition spd="slow">
    <p:random/>
  </p:transition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3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1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6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3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FB9CE-DDC5-A347-90BD-8ACEADD19273}" type="datetime1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Photo by ncptt.nps.gov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761246"/>
      </p:ext>
    </p:extLst>
  </p:cSld>
  <p:clrMapOvr>
    <a:masterClrMapping/>
  </p:clrMapOvr>
  <p:transition spd="slow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" y="2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4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2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80" y="6116072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08EFE61-13B7-1744-914F-35A1004EBC7B}" type="datetime1">
              <a:rPr lang="en-US" smtClean="0"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8" y="6116072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en-US"/>
              <a:t>Photo by ncptt.nps.gov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8" y="6116072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073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93" r:id="rId2"/>
    <p:sldLayoutId id="2147483894" r:id="rId3"/>
    <p:sldLayoutId id="2147483895" r:id="rId4"/>
    <p:sldLayoutId id="2147483896" r:id="rId5"/>
    <p:sldLayoutId id="2147483897" r:id="rId6"/>
    <p:sldLayoutId id="2147483898" r:id="rId7"/>
    <p:sldLayoutId id="2147483899" r:id="rId8"/>
    <p:sldLayoutId id="2147483900" r:id="rId9"/>
    <p:sldLayoutId id="2147483901" r:id="rId10"/>
    <p:sldLayoutId id="2147483902" r:id="rId11"/>
    <p:sldLayoutId id="2147483903" r:id="rId12"/>
    <p:sldLayoutId id="2147483904" r:id="rId13"/>
    <p:sldLayoutId id="2147483905" r:id="rId14"/>
    <p:sldLayoutId id="2147483906" r:id="rId15"/>
    <p:sldLayoutId id="2147483907" r:id="rId16"/>
    <p:sldLayoutId id="2147483908" r:id="rId17"/>
    <p:sldLayoutId id="2147483909" r:id="rId18"/>
    <p:sldLayoutId id="2147483910" r:id="rId19"/>
    <p:sldLayoutId id="2147483911" r:id="rId20"/>
  </p:sldLayoutIdLst>
  <p:transition spd="slow">
    <p:random/>
  </p:transition>
  <p:hf sldNum="0" hdr="0" ftr="0" dt="0"/>
  <p:txStyles>
    <p:titleStyle>
      <a:lvl1pPr algn="ctr" defTabSz="342900" rtl="0" eaLnBrk="1" latinLnBrk="0" hangingPunct="1">
        <a:spcBef>
          <a:spcPct val="0"/>
        </a:spcBef>
        <a:buNone/>
        <a:defRPr sz="3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5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3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2pGx2eL6IZ4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0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Ubuntu" panose="020B0504030602030204" pitchFamily="34" charset="0"/>
              </a:rPr>
              <a:t>PID Training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b="1" dirty="0">
                <a:latin typeface="Ubuntu" panose="020B0504030602030204" pitchFamily="34" charset="0"/>
              </a:rPr>
              <a:t>Hygieneering, Inc</a:t>
            </a:r>
            <a:r>
              <a:rPr lang="en-US" b="1" dirty="0">
                <a:latin typeface="Ubuntu" panose="020B0504030602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99103475"/>
      </p:ext>
    </p:extLst>
  </p:cSld>
  <p:clrMapOvr>
    <a:masterClrMapping/>
  </p:clrMapOvr>
  <p:transition spd="slow"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0"/>
            <a:ext cx="7704667" cy="1981200"/>
          </a:xfrm>
        </p:spPr>
        <p:txBody>
          <a:bodyPr/>
          <a:lstStyle/>
          <a:p>
            <a:r>
              <a:rPr lang="en-US" sz="4000" dirty="0">
                <a:latin typeface="Ubuntu" panose="020B0504030602030204" pitchFamily="34" charset="0"/>
              </a:rPr>
              <a:t>How does a PID Work? (cont.)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82132" y="1981200"/>
            <a:ext cx="7704667" cy="3332816"/>
          </a:xfrm>
        </p:spPr>
        <p:txBody>
          <a:bodyPr>
            <a:normAutofit/>
          </a:bodyPr>
          <a:lstStyle/>
          <a:p>
            <a:r>
              <a:rPr lang="en-US" dirty="0">
                <a:latin typeface="Ubuntu" panose="020B0504030602030204" pitchFamily="34" charset="0"/>
              </a:rPr>
              <a:t>Inside PID, the charged particles produce a current</a:t>
            </a:r>
          </a:p>
          <a:p>
            <a:endParaRPr lang="en-US" dirty="0">
              <a:latin typeface="Ubuntu" panose="020B0504030602030204" pitchFamily="34" charset="0"/>
            </a:endParaRPr>
          </a:p>
          <a:p>
            <a:r>
              <a:rPr lang="en-US" dirty="0">
                <a:latin typeface="Ubuntu" panose="020B0504030602030204" pitchFamily="34" charset="0"/>
              </a:rPr>
              <a:t>Current is directly proportional to mass and concentration</a:t>
            </a:r>
          </a:p>
          <a:p>
            <a:endParaRPr lang="en-US" dirty="0">
              <a:latin typeface="Ubuntu" panose="020B0504030602030204" pitchFamily="34" charset="0"/>
            </a:endParaRPr>
          </a:p>
          <a:p>
            <a:r>
              <a:rPr lang="en-US" dirty="0">
                <a:latin typeface="Ubuntu" panose="020B0504030602030204" pitchFamily="34" charset="0"/>
              </a:rPr>
              <a:t>PID collects ions on electrode, current is translated into concentration which is displayed as parts per million (ppm) or even parts per billion (ppb)</a:t>
            </a:r>
          </a:p>
        </p:txBody>
      </p:sp>
    </p:spTree>
    <p:extLst>
      <p:ext uri="{BB962C8B-B14F-4D97-AF65-F5344CB8AC3E}">
        <p14:creationId xmlns:p14="http://schemas.microsoft.com/office/powerpoint/2010/main" val="4279518142"/>
      </p:ext>
    </p:extLst>
  </p:cSld>
  <p:clrMapOvr>
    <a:masterClrMapping/>
  </p:clrMapOvr>
  <p:transition spd="slow"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13846"/>
            <a:ext cx="7704667" cy="1981200"/>
          </a:xfrm>
        </p:spPr>
        <p:txBody>
          <a:bodyPr/>
          <a:lstStyle/>
          <a:p>
            <a:r>
              <a:rPr lang="en-US" sz="4000" dirty="0">
                <a:latin typeface="Ubuntu" panose="020B0504030602030204" pitchFamily="34" charset="0"/>
              </a:rPr>
              <a:t>How does a PID Work? (cont.)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303" y="1995046"/>
            <a:ext cx="7426325" cy="3713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7289763"/>
      </p:ext>
    </p:extLst>
  </p:cSld>
  <p:clrMapOvr>
    <a:masterClrMapping/>
  </p:clrMapOvr>
  <p:transition spd="slow"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0"/>
            <a:ext cx="7704667" cy="1981200"/>
          </a:xfrm>
        </p:spPr>
        <p:txBody>
          <a:bodyPr/>
          <a:lstStyle/>
          <a:p>
            <a:r>
              <a:rPr lang="en-US" sz="4000" dirty="0">
                <a:latin typeface="Ubuntu" panose="020B0504030602030204" pitchFamily="34" charset="0"/>
              </a:rPr>
              <a:t>Ionization Potential (IP)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82132" y="1981200"/>
            <a:ext cx="7704667" cy="3332816"/>
          </a:xfrm>
        </p:spPr>
        <p:txBody>
          <a:bodyPr/>
          <a:lstStyle/>
          <a:p>
            <a:r>
              <a:rPr lang="en-US" dirty="0">
                <a:latin typeface="Ubuntu" panose="020B0504030602030204" pitchFamily="34" charset="0"/>
              </a:rPr>
              <a:t>Energy required to displace an electron and “ionize” a compound is called its ionization potential</a:t>
            </a:r>
          </a:p>
          <a:p>
            <a:r>
              <a:rPr lang="en-US" dirty="0">
                <a:latin typeface="Ubuntu" panose="020B0504030602030204" pitchFamily="34" charset="0"/>
              </a:rPr>
              <a:t>IP is measured in electron volts (</a:t>
            </a:r>
            <a:r>
              <a:rPr lang="en-US" dirty="0" err="1">
                <a:latin typeface="Ubuntu" panose="020B0504030602030204" pitchFamily="34" charset="0"/>
              </a:rPr>
              <a:t>eV</a:t>
            </a:r>
            <a:r>
              <a:rPr lang="en-US" dirty="0">
                <a:latin typeface="Ubuntu" panose="020B0504030602030204" pitchFamily="34" charset="0"/>
              </a:rPr>
              <a:t>)</a:t>
            </a:r>
          </a:p>
          <a:p>
            <a:r>
              <a:rPr lang="en-US" dirty="0">
                <a:latin typeface="Ubuntu" panose="020B0504030602030204" pitchFamily="34" charset="0"/>
              </a:rPr>
              <a:t>All elements and chemicals can be ionized, but differ in the amount of energy they require</a:t>
            </a:r>
          </a:p>
          <a:p>
            <a:r>
              <a:rPr lang="en-US" dirty="0">
                <a:latin typeface="Ubuntu" panose="020B0504030602030204" pitchFamily="34" charset="0"/>
              </a:rPr>
              <a:t>Light energy emitted by UV lamp is also measured in </a:t>
            </a:r>
            <a:r>
              <a:rPr lang="en-US" dirty="0" err="1">
                <a:latin typeface="Ubuntu" panose="020B0504030602030204" pitchFamily="34" charset="0"/>
              </a:rPr>
              <a:t>eV</a:t>
            </a:r>
            <a:endParaRPr lang="en-US" dirty="0">
              <a:latin typeface="Ubuntu" panose="020B05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783169"/>
      </p:ext>
    </p:extLst>
  </p:cSld>
  <p:clrMapOvr>
    <a:masterClrMapping/>
  </p:clrMapOvr>
  <p:transition spd="slow"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13853"/>
            <a:ext cx="7704667" cy="1981200"/>
          </a:xfrm>
        </p:spPr>
        <p:txBody>
          <a:bodyPr/>
          <a:lstStyle/>
          <a:p>
            <a:r>
              <a:rPr lang="en-US" sz="4000" dirty="0">
                <a:latin typeface="Ubuntu" panose="020B0504030602030204" pitchFamily="34" charset="0"/>
              </a:rPr>
              <a:t>Ionization Potential (IP)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82133" y="1995053"/>
            <a:ext cx="7704667" cy="3332816"/>
          </a:xfrm>
        </p:spPr>
        <p:txBody>
          <a:bodyPr>
            <a:normAutofit/>
          </a:bodyPr>
          <a:lstStyle/>
          <a:p>
            <a:r>
              <a:rPr lang="en-US" dirty="0">
                <a:latin typeface="Ubuntu" panose="020B0504030602030204" pitchFamily="34" charset="0"/>
              </a:rPr>
              <a:t>In general, any compound with ionization energy (IE) lower than that of the lamp photons can be measured.  If IE above the lamp (9.8, 10.6, 11.7), compound cannot be measured.</a:t>
            </a:r>
          </a:p>
          <a:p>
            <a:endParaRPr lang="en-US" dirty="0">
              <a:latin typeface="Ubuntu" panose="020B0504030602030204" pitchFamily="34" charset="0"/>
            </a:endParaRPr>
          </a:p>
          <a:p>
            <a:r>
              <a:rPr lang="en-US" dirty="0">
                <a:latin typeface="Ubuntu" panose="020B0504030602030204" pitchFamily="34" charset="0"/>
              </a:rPr>
              <a:t>Example: Formaldehyde has an IE of 10.87 </a:t>
            </a:r>
            <a:r>
              <a:rPr lang="en-US" dirty="0" err="1">
                <a:latin typeface="Ubuntu" panose="020B0504030602030204" pitchFamily="34" charset="0"/>
              </a:rPr>
              <a:t>eV</a:t>
            </a:r>
            <a:endParaRPr lang="en-US" sz="2000" dirty="0">
              <a:latin typeface="Ubuntu" panose="020B0504030602030204" pitchFamily="34" charset="0"/>
            </a:endParaRPr>
          </a:p>
          <a:p>
            <a:pPr lvl="1"/>
            <a:r>
              <a:rPr lang="en-US" sz="2000" dirty="0">
                <a:latin typeface="Ubuntu" panose="020B0504030602030204" pitchFamily="34" charset="0"/>
              </a:rPr>
              <a:t>Will not be ‘seen’ by a PID with 9.8 or 10.6 lamp</a:t>
            </a:r>
          </a:p>
          <a:p>
            <a:pPr lvl="1"/>
            <a:r>
              <a:rPr lang="en-US" sz="2000" dirty="0">
                <a:latin typeface="Ubuntu" panose="020B0504030602030204" pitchFamily="34" charset="0"/>
              </a:rPr>
              <a:t>Has a Correction Factor (CF) of 1.6 with an 11.7 lamp</a:t>
            </a:r>
          </a:p>
          <a:p>
            <a:endParaRPr lang="en-US" dirty="0">
              <a:latin typeface="Ubuntu" panose="020B05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509473"/>
      </p:ext>
    </p:extLst>
  </p:cSld>
  <p:clrMapOvr>
    <a:masterClrMapping/>
  </p:clrMapOvr>
  <p:transition spd="slow"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13849"/>
            <a:ext cx="7704667" cy="1981200"/>
          </a:xfrm>
        </p:spPr>
        <p:txBody>
          <a:bodyPr/>
          <a:lstStyle/>
          <a:p>
            <a:r>
              <a:rPr lang="en-US" sz="4000" dirty="0">
                <a:latin typeface="Ubuntu" panose="020B0504030602030204" pitchFamily="34" charset="0"/>
              </a:rPr>
              <a:t>9.8, 10.6, &amp; 11.7 </a:t>
            </a:r>
            <a:r>
              <a:rPr lang="en-US" sz="4000" dirty="0" err="1">
                <a:latin typeface="Ubuntu" panose="020B0504030602030204" pitchFamily="34" charset="0"/>
              </a:rPr>
              <a:t>eV</a:t>
            </a:r>
            <a:r>
              <a:rPr lang="en-US" sz="4000" dirty="0">
                <a:latin typeface="Ubuntu" panose="020B0504030602030204" pitchFamily="34" charset="0"/>
              </a:rPr>
              <a:t> PID Lamps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82133" y="1995049"/>
            <a:ext cx="7704667" cy="3332816"/>
          </a:xfrm>
        </p:spPr>
        <p:txBody>
          <a:bodyPr>
            <a:normAutofit/>
          </a:bodyPr>
          <a:lstStyle/>
          <a:p>
            <a:r>
              <a:rPr lang="en-US" dirty="0">
                <a:latin typeface="Ubuntu" panose="020B0504030602030204" pitchFamily="34" charset="0"/>
              </a:rPr>
              <a:t>A PID uses a lamp to break down gases and vapors</a:t>
            </a:r>
          </a:p>
          <a:p>
            <a:endParaRPr lang="en-US" dirty="0">
              <a:latin typeface="Ubuntu" panose="020B0504030602030204" pitchFamily="34" charset="0"/>
            </a:endParaRPr>
          </a:p>
          <a:p>
            <a:r>
              <a:rPr lang="en-US" dirty="0">
                <a:latin typeface="Ubuntu" panose="020B0504030602030204" pitchFamily="34" charset="0"/>
              </a:rPr>
              <a:t>If the “wattage” of a gas or vapor is less than the “wattage” of the PID lamp, then the PID can “see” the vapor</a:t>
            </a:r>
          </a:p>
          <a:p>
            <a:endParaRPr lang="en-US" dirty="0">
              <a:latin typeface="Ubuntu" panose="020B0504030602030204" pitchFamily="34" charset="0"/>
            </a:endParaRPr>
          </a:p>
          <a:p>
            <a:r>
              <a:rPr lang="en-US" dirty="0">
                <a:latin typeface="Ubuntu" panose="020B0504030602030204" pitchFamily="34" charset="0"/>
              </a:rPr>
              <a:t>If the “wattage of the gas or vapor is greater than that of the PID lamp the PID cannot “see” the vapor</a:t>
            </a:r>
          </a:p>
        </p:txBody>
      </p:sp>
    </p:spTree>
    <p:extLst>
      <p:ext uri="{BB962C8B-B14F-4D97-AF65-F5344CB8AC3E}">
        <p14:creationId xmlns:p14="http://schemas.microsoft.com/office/powerpoint/2010/main" val="3164528251"/>
      </p:ext>
    </p:extLst>
  </p:cSld>
  <p:clrMapOvr>
    <a:masterClrMapping/>
  </p:clrMapOvr>
  <p:transition spd="slow">
    <p:rand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0"/>
            <a:ext cx="7704667" cy="1981200"/>
          </a:xfrm>
        </p:spPr>
        <p:txBody>
          <a:bodyPr/>
          <a:lstStyle/>
          <a:p>
            <a:r>
              <a:rPr lang="en-US" sz="4000" dirty="0">
                <a:latin typeface="Ubuntu" panose="020B0504030602030204" pitchFamily="34" charset="0"/>
              </a:rPr>
              <a:t>9.8 &amp; 10.6 </a:t>
            </a:r>
            <a:r>
              <a:rPr lang="en-US" sz="4000" dirty="0" err="1">
                <a:latin typeface="Ubuntu" panose="020B0504030602030204" pitchFamily="34" charset="0"/>
              </a:rPr>
              <a:t>eV</a:t>
            </a:r>
            <a:r>
              <a:rPr lang="en-US" sz="4000" dirty="0">
                <a:latin typeface="Ubuntu" panose="020B0504030602030204" pitchFamily="34" charset="0"/>
              </a:rPr>
              <a:t> PID Lamps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133" y="1981200"/>
            <a:ext cx="7704667" cy="3332816"/>
          </a:xfrm>
        </p:spPr>
        <p:txBody>
          <a:bodyPr/>
          <a:lstStyle/>
          <a:p>
            <a:pPr lvl="1">
              <a:buNone/>
            </a:pPr>
            <a:endParaRPr lang="en-US" dirty="0">
              <a:latin typeface="Ubuntu" panose="020B0504030602030204" pitchFamily="34" charset="0"/>
            </a:endParaRPr>
          </a:p>
          <a:p>
            <a:r>
              <a:rPr lang="en-US" dirty="0">
                <a:latin typeface="Ubuntu" panose="020B0504030602030204" pitchFamily="34" charset="0"/>
              </a:rPr>
              <a:t>About same lifetime and cost as CO sensor</a:t>
            </a:r>
          </a:p>
          <a:p>
            <a:r>
              <a:rPr lang="en-US" dirty="0">
                <a:latin typeface="Ubuntu" panose="020B0504030602030204" pitchFamily="34" charset="0"/>
              </a:rPr>
              <a:t>10.6 </a:t>
            </a:r>
            <a:r>
              <a:rPr lang="en-US" dirty="0" err="1">
                <a:latin typeface="Ubuntu" panose="020B0504030602030204" pitchFamily="34" charset="0"/>
              </a:rPr>
              <a:t>eV</a:t>
            </a:r>
            <a:r>
              <a:rPr lang="en-US" dirty="0">
                <a:latin typeface="Ubuntu" panose="020B0504030602030204" pitchFamily="34" charset="0"/>
              </a:rPr>
              <a:t> lamp – most common</a:t>
            </a:r>
          </a:p>
          <a:p>
            <a:r>
              <a:rPr lang="en-US" dirty="0">
                <a:latin typeface="Ubuntu" panose="020B0504030602030204" pitchFamily="34" charset="0"/>
              </a:rPr>
              <a:t>9.8 </a:t>
            </a:r>
            <a:r>
              <a:rPr lang="en-US" dirty="0" err="1">
                <a:latin typeface="Ubuntu" panose="020B0504030602030204" pitchFamily="34" charset="0"/>
              </a:rPr>
              <a:t>eV</a:t>
            </a:r>
            <a:r>
              <a:rPr lang="en-US" dirty="0">
                <a:latin typeface="Ubuntu" panose="020B0504030602030204" pitchFamily="34" charset="0"/>
              </a:rPr>
              <a:t> lamp – most selective</a:t>
            </a:r>
          </a:p>
          <a:p>
            <a:r>
              <a:rPr lang="en-US" dirty="0">
                <a:latin typeface="Ubuntu" panose="020B0504030602030204" pitchFamily="34" charset="0"/>
              </a:rPr>
              <a:t>More specific than 11.7 </a:t>
            </a:r>
            <a:r>
              <a:rPr lang="en-US" dirty="0" err="1">
                <a:latin typeface="Ubuntu" panose="020B0504030602030204" pitchFamily="34" charset="0"/>
              </a:rPr>
              <a:t>eV</a:t>
            </a:r>
            <a:r>
              <a:rPr lang="en-US" dirty="0">
                <a:latin typeface="Ubuntu" panose="020B0504030602030204" pitchFamily="34" charset="0"/>
              </a:rPr>
              <a:t> lamp</a:t>
            </a:r>
          </a:p>
          <a:p>
            <a:pPr lvl="1"/>
            <a:r>
              <a:rPr lang="en-US" dirty="0">
                <a:latin typeface="Ubuntu" panose="020B0504030602030204" pitchFamily="34" charset="0"/>
              </a:rPr>
              <a:t>Lower IP means they “see” fewer chemicals </a:t>
            </a:r>
          </a:p>
          <a:p>
            <a:pPr marL="868680" lvl="1" indent="-457200">
              <a:buNone/>
            </a:pPr>
            <a:endParaRPr lang="en-US" dirty="0">
              <a:latin typeface="Ubuntu" panose="020B05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535317"/>
      </p:ext>
    </p:extLst>
  </p:cSld>
  <p:clrMapOvr>
    <a:masterClrMapping/>
  </p:clrMapOvr>
  <p:transition spd="slow"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13849"/>
            <a:ext cx="7704667" cy="1981200"/>
          </a:xfrm>
        </p:spPr>
        <p:txBody>
          <a:bodyPr/>
          <a:lstStyle/>
          <a:p>
            <a:r>
              <a:rPr lang="en-US" sz="4000" dirty="0">
                <a:latin typeface="Ubuntu" panose="020B0504030602030204" pitchFamily="34" charset="0"/>
              </a:rPr>
              <a:t>11.7 </a:t>
            </a:r>
            <a:r>
              <a:rPr lang="en-US" sz="4000" dirty="0" err="1">
                <a:latin typeface="Ubuntu" panose="020B0504030602030204" pitchFamily="34" charset="0"/>
              </a:rPr>
              <a:t>eV</a:t>
            </a:r>
            <a:r>
              <a:rPr lang="en-US" sz="4000" dirty="0">
                <a:latin typeface="Ubuntu" panose="020B0504030602030204" pitchFamily="34" charset="0"/>
              </a:rPr>
              <a:t> lamp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82133" y="2223648"/>
            <a:ext cx="7704667" cy="3332816"/>
          </a:xfrm>
        </p:spPr>
        <p:txBody>
          <a:bodyPr>
            <a:normAutofit/>
          </a:bodyPr>
          <a:lstStyle/>
          <a:p>
            <a:r>
              <a:rPr lang="en-US" dirty="0">
                <a:latin typeface="Ubuntu" panose="020B0504030602030204" pitchFamily="34" charset="0"/>
              </a:rPr>
              <a:t>Have shorter life than 9.8 or 10.6 lamps</a:t>
            </a:r>
          </a:p>
          <a:p>
            <a:r>
              <a:rPr lang="en-US" dirty="0">
                <a:latin typeface="Ubuntu" panose="020B0504030602030204" pitchFamily="34" charset="0"/>
              </a:rPr>
              <a:t>Should only be used when compounds with IPs over 10.6 </a:t>
            </a:r>
            <a:r>
              <a:rPr lang="en-US" dirty="0" err="1">
                <a:latin typeface="Ubuntu" panose="020B0504030602030204" pitchFamily="34" charset="0"/>
              </a:rPr>
              <a:t>eV</a:t>
            </a:r>
            <a:r>
              <a:rPr lang="en-US" dirty="0">
                <a:latin typeface="Ubuntu" panose="020B0504030602030204" pitchFamily="34" charset="0"/>
              </a:rPr>
              <a:t> are expected</a:t>
            </a:r>
          </a:p>
          <a:p>
            <a:r>
              <a:rPr lang="en-US" dirty="0">
                <a:latin typeface="Ubuntu" panose="020B0504030602030204" pitchFamily="34" charset="0"/>
              </a:rPr>
              <a:t>11.7 lamps have windows made of Lithium Fluoride to transmit high energy UV light</a:t>
            </a:r>
          </a:p>
          <a:p>
            <a:pPr lvl="1"/>
            <a:r>
              <a:rPr lang="en-US" dirty="0">
                <a:latin typeface="Ubuntu" panose="020B0504030602030204" pitchFamily="34" charset="0"/>
              </a:rPr>
              <a:t>Lithium Fluoride is harder to seal to the lamp glass</a:t>
            </a:r>
          </a:p>
          <a:p>
            <a:r>
              <a:rPr lang="en-US" dirty="0">
                <a:latin typeface="Ubuntu" panose="020B0504030602030204" pitchFamily="34" charset="0"/>
              </a:rPr>
              <a:t>Lithium Fluoride is degraded by UV light </a:t>
            </a:r>
          </a:p>
          <a:p>
            <a:pPr lvl="1"/>
            <a:r>
              <a:rPr lang="en-US" dirty="0">
                <a:latin typeface="Ubuntu" panose="020B0504030602030204" pitchFamily="34" charset="0"/>
              </a:rPr>
              <a:t>More the instrument is used the greater the damage to the lamp</a:t>
            </a:r>
          </a:p>
        </p:txBody>
      </p:sp>
    </p:spTree>
    <p:extLst>
      <p:ext uri="{BB962C8B-B14F-4D97-AF65-F5344CB8AC3E}">
        <p14:creationId xmlns:p14="http://schemas.microsoft.com/office/powerpoint/2010/main" val="4032050311"/>
      </p:ext>
    </p:extLst>
  </p:cSld>
  <p:clrMapOvr>
    <a:masterClrMapping/>
  </p:clrMapOvr>
  <p:transition spd="slow">
    <p:rand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0"/>
            <a:ext cx="7704667" cy="1981200"/>
          </a:xfrm>
        </p:spPr>
        <p:txBody>
          <a:bodyPr/>
          <a:lstStyle/>
          <a:p>
            <a:r>
              <a:rPr lang="en-US" sz="4000" dirty="0">
                <a:latin typeface="Ubuntu" panose="020B0504030602030204" pitchFamily="34" charset="0"/>
              </a:rPr>
              <a:t>Selectivity and Sensitivity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82133" y="2209799"/>
            <a:ext cx="7704667" cy="3332816"/>
          </a:xfrm>
        </p:spPr>
        <p:txBody>
          <a:bodyPr/>
          <a:lstStyle/>
          <a:p>
            <a:r>
              <a:rPr lang="en-US" dirty="0">
                <a:latin typeface="Ubuntu" panose="020B0504030602030204" pitchFamily="34" charset="0"/>
              </a:rPr>
              <a:t>PIDs are very sensitive monitors</a:t>
            </a:r>
          </a:p>
          <a:p>
            <a:endParaRPr lang="en-US" dirty="0">
              <a:latin typeface="Ubuntu" panose="020B0504030602030204" pitchFamily="34" charset="0"/>
            </a:endParaRPr>
          </a:p>
          <a:p>
            <a:r>
              <a:rPr lang="en-US" dirty="0">
                <a:latin typeface="Ubuntu" panose="020B0504030602030204" pitchFamily="34" charset="0"/>
              </a:rPr>
              <a:t>Accurately measure gases and vapors in low </a:t>
            </a:r>
            <a:r>
              <a:rPr lang="en-US" dirty="0" err="1">
                <a:latin typeface="Ubuntu" panose="020B0504030602030204" pitchFamily="34" charset="0"/>
              </a:rPr>
              <a:t>ppm</a:t>
            </a:r>
            <a:r>
              <a:rPr lang="en-US" dirty="0">
                <a:latin typeface="Ubuntu" panose="020B0504030602030204" pitchFamily="34" charset="0"/>
              </a:rPr>
              <a:t> or ppb levels</a:t>
            </a:r>
          </a:p>
          <a:p>
            <a:endParaRPr lang="en-US" dirty="0">
              <a:latin typeface="Ubuntu" panose="020B0504030602030204" pitchFamily="34" charset="0"/>
            </a:endParaRPr>
          </a:p>
          <a:p>
            <a:r>
              <a:rPr lang="en-US" b="1" dirty="0">
                <a:latin typeface="Ubuntu" panose="020B0504030602030204" pitchFamily="34" charset="0"/>
              </a:rPr>
              <a:t>PID is not selective, does not have the ability to differentiate between chemicals</a:t>
            </a:r>
          </a:p>
          <a:p>
            <a:pPr>
              <a:buNone/>
            </a:pPr>
            <a:endParaRPr lang="en-US" dirty="0">
              <a:latin typeface="Ubuntu" panose="020B05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501811"/>
      </p:ext>
    </p:extLst>
  </p:cSld>
  <p:clrMapOvr>
    <a:masterClrMapping/>
  </p:clrMapOvr>
  <p:transition spd="slow">
    <p:rand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13851"/>
            <a:ext cx="7704667" cy="1981200"/>
          </a:xfrm>
        </p:spPr>
        <p:txBody>
          <a:bodyPr/>
          <a:lstStyle/>
          <a:p>
            <a:r>
              <a:rPr lang="en-US" sz="4000" dirty="0">
                <a:latin typeface="Ubuntu" panose="020B0504030602030204" pitchFamily="34" charset="0"/>
              </a:rPr>
              <a:t>Correction Factors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82133" y="2223650"/>
            <a:ext cx="7704667" cy="3332816"/>
          </a:xfrm>
        </p:spPr>
        <p:txBody>
          <a:bodyPr/>
          <a:lstStyle/>
          <a:p>
            <a:r>
              <a:rPr lang="en-US" dirty="0">
                <a:latin typeface="Ubuntu" panose="020B0504030602030204" pitchFamily="34" charset="0"/>
              </a:rPr>
              <a:t>Also known as response factors</a:t>
            </a:r>
          </a:p>
          <a:p>
            <a:endParaRPr lang="en-US" dirty="0">
              <a:latin typeface="Ubuntu" panose="020B0504030602030204" pitchFamily="34" charset="0"/>
            </a:endParaRPr>
          </a:p>
          <a:p>
            <a:r>
              <a:rPr lang="en-US" dirty="0">
                <a:latin typeface="Ubuntu" panose="020B0504030602030204" pitchFamily="34" charset="0"/>
              </a:rPr>
              <a:t>CFs are a measure of PID sensitivity to a particular gas</a:t>
            </a:r>
          </a:p>
          <a:p>
            <a:endParaRPr lang="en-US" dirty="0">
              <a:latin typeface="Ubuntu" panose="020B0504030602030204" pitchFamily="34" charset="0"/>
            </a:endParaRPr>
          </a:p>
          <a:p>
            <a:r>
              <a:rPr lang="en-US" dirty="0">
                <a:latin typeface="Ubuntu" panose="020B0504030602030204" pitchFamily="34" charset="0"/>
              </a:rPr>
              <a:t>CFs permit calibration on one gas while directly reading the concentration of another</a:t>
            </a:r>
          </a:p>
          <a:p>
            <a:pPr lvl="1"/>
            <a:r>
              <a:rPr lang="en-US" dirty="0">
                <a:latin typeface="Ubuntu" panose="020B0504030602030204" pitchFamily="34" charset="0"/>
              </a:rPr>
              <a:t>Eliminates the need for multiple calibration gases</a:t>
            </a:r>
          </a:p>
        </p:txBody>
      </p:sp>
    </p:spTree>
    <p:extLst>
      <p:ext uri="{BB962C8B-B14F-4D97-AF65-F5344CB8AC3E}">
        <p14:creationId xmlns:p14="http://schemas.microsoft.com/office/powerpoint/2010/main" val="3946511369"/>
      </p:ext>
    </p:extLst>
  </p:cSld>
  <p:clrMapOvr>
    <a:masterClrMapping/>
  </p:clrMapOvr>
  <p:transition spd="slow">
    <p:rand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4"/>
            <a:ext cx="7704667" cy="1981200"/>
          </a:xfrm>
        </p:spPr>
        <p:txBody>
          <a:bodyPr/>
          <a:lstStyle/>
          <a:p>
            <a:r>
              <a:rPr lang="en-US" sz="4000" dirty="0">
                <a:latin typeface="Ubuntu" panose="020B0504030602030204" pitchFamily="34" charset="0"/>
              </a:rPr>
              <a:t>Correction Factors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82133" y="2209803"/>
            <a:ext cx="7704667" cy="3332816"/>
          </a:xfrm>
        </p:spPr>
        <p:txBody>
          <a:bodyPr/>
          <a:lstStyle/>
          <a:p>
            <a:r>
              <a:rPr lang="en-US" dirty="0">
                <a:latin typeface="Ubuntu" panose="020B0504030602030204" pitchFamily="34" charset="0"/>
              </a:rPr>
              <a:t>CFs tend to be instrument specific</a:t>
            </a:r>
          </a:p>
          <a:p>
            <a:r>
              <a:rPr lang="en-US" dirty="0">
                <a:latin typeface="Ubuntu" panose="020B0504030602030204" pitchFamily="34" charset="0"/>
              </a:rPr>
              <a:t>Lower the CF, the more sensitive the PID is to a gas or vapor</a:t>
            </a:r>
          </a:p>
          <a:p>
            <a:r>
              <a:rPr lang="en-US" dirty="0">
                <a:latin typeface="Ubuntu" panose="020B0504030602030204" pitchFamily="34" charset="0"/>
              </a:rPr>
              <a:t>EXAMPLE</a:t>
            </a:r>
          </a:p>
          <a:p>
            <a:pPr lvl="1"/>
            <a:r>
              <a:rPr lang="en-US" dirty="0">
                <a:latin typeface="Ubuntu" panose="020B0504030602030204" pitchFamily="34" charset="0"/>
              </a:rPr>
              <a:t>Toluene’s CF is 0.5 – PID is very sensitive to toluene</a:t>
            </a:r>
          </a:p>
          <a:p>
            <a:pPr lvl="1"/>
            <a:r>
              <a:rPr lang="en-US" dirty="0">
                <a:latin typeface="Ubuntu" panose="020B0504030602030204" pitchFamily="34" charset="0"/>
              </a:rPr>
              <a:t>Ammonia’s CF is 9.7 – PID is less sensitive to ammonia</a:t>
            </a:r>
          </a:p>
          <a:p>
            <a:r>
              <a:rPr lang="en-US" dirty="0">
                <a:latin typeface="Ubuntu" panose="020B0504030602030204" pitchFamily="34" charset="0"/>
              </a:rPr>
              <a:t>Compounds with similar IPs can have very different CFs</a:t>
            </a:r>
          </a:p>
        </p:txBody>
      </p:sp>
    </p:spTree>
    <p:extLst>
      <p:ext uri="{BB962C8B-B14F-4D97-AF65-F5344CB8AC3E}">
        <p14:creationId xmlns:p14="http://schemas.microsoft.com/office/powerpoint/2010/main" val="4029733936"/>
      </p:ext>
    </p:extLst>
  </p:cSld>
  <p:clrMapOvr>
    <a:masterClrMapping/>
  </p:clrMapOvr>
  <p:transition spd="slow"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Ubuntu" panose="020B0504030602030204" pitchFamily="34" charset="0"/>
              </a:rPr>
              <a:t>Photoionization Detectors</a:t>
            </a:r>
          </a:p>
        </p:txBody>
      </p:sp>
    </p:spTree>
    <p:extLst>
      <p:ext uri="{BB962C8B-B14F-4D97-AF65-F5344CB8AC3E}">
        <p14:creationId xmlns:p14="http://schemas.microsoft.com/office/powerpoint/2010/main" val="3009682231"/>
      </p:ext>
    </p:extLst>
  </p:cSld>
  <p:clrMapOvr>
    <a:masterClrMapping/>
  </p:clrMapOvr>
  <p:transition spd="slow"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13851"/>
            <a:ext cx="7704667" cy="1981200"/>
          </a:xfrm>
        </p:spPr>
        <p:txBody>
          <a:bodyPr/>
          <a:lstStyle/>
          <a:p>
            <a:r>
              <a:rPr lang="en-US" sz="4000" dirty="0">
                <a:latin typeface="Ubuntu" panose="020B0504030602030204" pitchFamily="34" charset="0"/>
              </a:rPr>
              <a:t>Correction Factors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82133" y="2223650"/>
            <a:ext cx="7704667" cy="3332816"/>
          </a:xfrm>
        </p:spPr>
        <p:txBody>
          <a:bodyPr>
            <a:normAutofit/>
          </a:bodyPr>
          <a:lstStyle/>
          <a:p>
            <a:r>
              <a:rPr lang="en-US" dirty="0">
                <a:latin typeface="Ubuntu" panose="020B0504030602030204" pitchFamily="34" charset="0"/>
              </a:rPr>
              <a:t>Example:  Toluene spill; PID10.6 </a:t>
            </a:r>
            <a:r>
              <a:rPr lang="en-US" dirty="0" err="1">
                <a:latin typeface="Ubuntu" panose="020B0504030602030204" pitchFamily="34" charset="0"/>
              </a:rPr>
              <a:t>eV</a:t>
            </a:r>
            <a:r>
              <a:rPr lang="en-US" dirty="0">
                <a:latin typeface="Ubuntu" panose="020B0504030602030204" pitchFamily="34" charset="0"/>
              </a:rPr>
              <a:t> Lamp calibrated to isobutylene</a:t>
            </a:r>
          </a:p>
          <a:p>
            <a:r>
              <a:rPr lang="en-US" dirty="0">
                <a:latin typeface="Ubuntu" panose="020B0504030602030204" pitchFamily="34" charset="0"/>
              </a:rPr>
              <a:t>PID Reading is 400 ppm</a:t>
            </a:r>
          </a:p>
          <a:p>
            <a:r>
              <a:rPr lang="en-US" dirty="0">
                <a:latin typeface="Ubuntu" panose="020B0504030602030204" pitchFamily="34" charset="0"/>
              </a:rPr>
              <a:t>Toluene CF = 0.5  (CF=Actual/Reading)</a:t>
            </a:r>
          </a:p>
          <a:p>
            <a:r>
              <a:rPr lang="en-US" dirty="0">
                <a:latin typeface="Ubuntu" panose="020B0504030602030204" pitchFamily="34" charset="0"/>
              </a:rPr>
              <a:t>0.5 = Actual/400 ppm</a:t>
            </a:r>
          </a:p>
          <a:p>
            <a:r>
              <a:rPr lang="en-US" dirty="0">
                <a:latin typeface="Ubuntu" panose="020B0504030602030204" pitchFamily="34" charset="0"/>
              </a:rPr>
              <a:t>Actual Toluene Concentration is 200 ppm</a:t>
            </a:r>
          </a:p>
          <a:p>
            <a:r>
              <a:rPr lang="en-US" dirty="0">
                <a:latin typeface="Ubuntu" panose="020B0504030602030204" pitchFamily="34" charset="0"/>
              </a:rPr>
              <a:t>OSHA PEL 200</a:t>
            </a:r>
          </a:p>
          <a:p>
            <a:r>
              <a:rPr lang="en-US" dirty="0">
                <a:latin typeface="Ubuntu" panose="020B0504030602030204" pitchFamily="34" charset="0"/>
              </a:rPr>
              <a:t>ACGIH TLV 20</a:t>
            </a:r>
          </a:p>
          <a:p>
            <a:endParaRPr lang="en-US" dirty="0">
              <a:latin typeface="Ubuntu" panose="020B05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205815"/>
      </p:ext>
    </p:extLst>
  </p:cSld>
  <p:clrMapOvr>
    <a:masterClrMapping/>
  </p:clrMapOvr>
  <p:transition spd="slow">
    <p:rand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13851"/>
            <a:ext cx="7704667" cy="1981200"/>
          </a:xfrm>
        </p:spPr>
        <p:txBody>
          <a:bodyPr/>
          <a:lstStyle/>
          <a:p>
            <a:r>
              <a:rPr lang="en-US" sz="4000" dirty="0">
                <a:latin typeface="Ubuntu" panose="020B0504030602030204" pitchFamily="34" charset="0"/>
              </a:rPr>
              <a:t>Calibration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82133" y="2223650"/>
            <a:ext cx="7704667" cy="3332816"/>
          </a:xfrm>
        </p:spPr>
        <p:txBody>
          <a:bodyPr>
            <a:normAutofit/>
          </a:bodyPr>
          <a:lstStyle/>
          <a:p>
            <a:r>
              <a:rPr lang="en-US" dirty="0">
                <a:latin typeface="Ubuntu" panose="020B0504030602030204" pitchFamily="34" charset="0"/>
              </a:rPr>
              <a:t>What is a calibration?</a:t>
            </a:r>
          </a:p>
          <a:p>
            <a:pPr lvl="1"/>
            <a:r>
              <a:rPr lang="en-US" dirty="0">
                <a:latin typeface="Ubuntu" panose="020B0504030602030204" pitchFamily="34" charset="0"/>
              </a:rPr>
              <a:t>A full calibration is the adjustment of the sensor(s) response to match the desired value compared to a known traceable concentration of test gas.</a:t>
            </a:r>
          </a:p>
          <a:p>
            <a:pPr>
              <a:defRPr/>
            </a:pPr>
            <a:r>
              <a:rPr lang="en-US" dirty="0">
                <a:latin typeface="Ubuntu" panose="020B0504030602030204" pitchFamily="34" charset="0"/>
              </a:rPr>
              <a:t>Before and after each day’s use for critical situations</a:t>
            </a:r>
          </a:p>
          <a:p>
            <a:pPr>
              <a:defRPr/>
            </a:pPr>
            <a:r>
              <a:rPr lang="en-US" dirty="0">
                <a:latin typeface="Ubuntu" panose="020B0504030602030204" pitchFamily="34" charset="0"/>
              </a:rPr>
              <a:t>Monthly for standard IAQ monitoring </a:t>
            </a:r>
          </a:p>
          <a:p>
            <a:pPr>
              <a:defRPr/>
            </a:pPr>
            <a:r>
              <a:rPr lang="en-US" dirty="0">
                <a:latin typeface="Ubuntu" panose="020B0504030602030204" pitchFamily="34" charset="0"/>
              </a:rPr>
              <a:t>Isobutylene is the most common calibration gas</a:t>
            </a:r>
          </a:p>
          <a:p>
            <a:pPr>
              <a:defRPr/>
            </a:pPr>
            <a:r>
              <a:rPr lang="en-US" dirty="0">
                <a:latin typeface="Ubuntu" panose="020B0504030602030204" pitchFamily="34" charset="0"/>
              </a:rPr>
              <a:t>During use if any question of accuracy</a:t>
            </a:r>
          </a:p>
          <a:p>
            <a:pPr>
              <a:defRPr/>
            </a:pPr>
            <a:r>
              <a:rPr lang="en-US" dirty="0">
                <a:latin typeface="Ubuntu" panose="020B0504030602030204" pitchFamily="34" charset="0"/>
              </a:rPr>
              <a:t>If it is not documented, it was not done!</a:t>
            </a:r>
          </a:p>
          <a:p>
            <a:pPr lvl="1"/>
            <a:endParaRPr lang="en-US" dirty="0">
              <a:latin typeface="Ubuntu" panose="020B0504030602030204" pitchFamily="34" charset="0"/>
            </a:endParaRPr>
          </a:p>
          <a:p>
            <a:endParaRPr lang="en-US" dirty="0">
              <a:latin typeface="Ubuntu" panose="020B05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496903"/>
      </p:ext>
    </p:extLst>
  </p:cSld>
  <p:clrMapOvr>
    <a:masterClrMapping/>
  </p:clrMapOvr>
  <p:transition spd="slow">
    <p:rand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13849"/>
            <a:ext cx="7704667" cy="1981200"/>
          </a:xfrm>
        </p:spPr>
        <p:txBody>
          <a:bodyPr/>
          <a:lstStyle/>
          <a:p>
            <a:r>
              <a:rPr lang="en-US" sz="4000" dirty="0">
                <a:latin typeface="Ubuntu" panose="020B0504030602030204" pitchFamily="34" charset="0"/>
              </a:rPr>
              <a:t>Why Calibrate to Isobutylene?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82133" y="2223648"/>
            <a:ext cx="7704667" cy="3332816"/>
          </a:xfrm>
        </p:spPr>
        <p:txBody>
          <a:bodyPr>
            <a:normAutofit/>
          </a:bodyPr>
          <a:lstStyle/>
          <a:p>
            <a:r>
              <a:rPr lang="en-US" dirty="0">
                <a:latin typeface="Ubuntu" panose="020B0504030602030204" pitchFamily="34" charset="0"/>
              </a:rPr>
              <a:t>Isobutylene is used because its responsiveness is about the midpoint in the range of sensitivity of PIDs</a:t>
            </a:r>
          </a:p>
          <a:p>
            <a:endParaRPr lang="en-US" dirty="0">
              <a:latin typeface="Ubuntu" panose="020B0504030602030204" pitchFamily="34" charset="0"/>
            </a:endParaRPr>
          </a:p>
          <a:p>
            <a:r>
              <a:rPr lang="en-US" dirty="0">
                <a:latin typeface="Ubuntu" panose="020B0504030602030204" pitchFamily="34" charset="0"/>
              </a:rPr>
              <a:t>Non-toxic and non-flammable at low concentrations when used for calibration</a:t>
            </a:r>
          </a:p>
          <a:p>
            <a:endParaRPr lang="en-US" dirty="0">
              <a:latin typeface="Ubuntu" panose="020B0504030602030204" pitchFamily="34" charset="0"/>
            </a:endParaRPr>
          </a:p>
          <a:p>
            <a:r>
              <a:rPr lang="en-US" dirty="0">
                <a:latin typeface="Ubuntu" panose="020B0504030602030204" pitchFamily="34" charset="0"/>
              </a:rPr>
              <a:t>PIDs typically calibrated with isobutylene</a:t>
            </a:r>
          </a:p>
          <a:p>
            <a:pPr lvl="1"/>
            <a:r>
              <a:rPr lang="en-US" dirty="0">
                <a:latin typeface="Ubuntu" panose="020B0504030602030204" pitchFamily="34" charset="0"/>
              </a:rPr>
              <a:t>Can be calibrated with any </a:t>
            </a:r>
            <a:r>
              <a:rPr lang="en-US" dirty="0" err="1">
                <a:latin typeface="Ubuntu" panose="020B0504030602030204" pitchFamily="34" charset="0"/>
              </a:rPr>
              <a:t>ionizable</a:t>
            </a:r>
            <a:r>
              <a:rPr lang="en-US" dirty="0">
                <a:latin typeface="Ubuntu" panose="020B0504030602030204" pitchFamily="34" charset="0"/>
              </a:rPr>
              <a:t> gas</a:t>
            </a:r>
          </a:p>
        </p:txBody>
      </p:sp>
    </p:spTree>
    <p:extLst>
      <p:ext uri="{BB962C8B-B14F-4D97-AF65-F5344CB8AC3E}">
        <p14:creationId xmlns:p14="http://schemas.microsoft.com/office/powerpoint/2010/main" val="3157126774"/>
      </p:ext>
    </p:extLst>
  </p:cSld>
  <p:clrMapOvr>
    <a:masterClrMapping/>
  </p:clrMapOvr>
  <p:transition spd="slow">
    <p:rand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13851"/>
            <a:ext cx="7704667" cy="1981200"/>
          </a:xfrm>
        </p:spPr>
        <p:txBody>
          <a:bodyPr/>
          <a:lstStyle/>
          <a:p>
            <a:r>
              <a:rPr lang="en-US" sz="4000" dirty="0">
                <a:latin typeface="Ubuntu" panose="020B0504030602030204" pitchFamily="34" charset="0"/>
              </a:rPr>
              <a:t>Calibration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82133" y="2223650"/>
            <a:ext cx="7704667" cy="3332816"/>
          </a:xfrm>
        </p:spPr>
        <p:txBody>
          <a:bodyPr>
            <a:normAutofit/>
          </a:bodyPr>
          <a:lstStyle/>
          <a:p>
            <a:pPr lvl="1"/>
            <a:r>
              <a:rPr lang="en-US" dirty="0">
                <a:latin typeface="Ubuntu" panose="020B0504030602030204" pitchFamily="34" charset="0"/>
              </a:rPr>
              <a:t>Fresh Air Zero</a:t>
            </a:r>
          </a:p>
          <a:p>
            <a:pPr lvl="1"/>
            <a:r>
              <a:rPr lang="en-US" dirty="0">
                <a:latin typeface="Ubuntu" panose="020B0504030602030204" pitchFamily="34" charset="0"/>
              </a:rPr>
              <a:t>Bump Test</a:t>
            </a:r>
          </a:p>
          <a:p>
            <a:pPr lvl="2"/>
            <a:r>
              <a:rPr lang="en-US" dirty="0">
                <a:latin typeface="Ubuntu" panose="020B0504030602030204" pitchFamily="34" charset="0"/>
              </a:rPr>
              <a:t>Functional (Bump) test only verifies that gas is getting to sensors and the alarm works.</a:t>
            </a:r>
          </a:p>
          <a:p>
            <a:pPr lvl="1"/>
            <a:r>
              <a:rPr lang="en-US" dirty="0">
                <a:latin typeface="Ubuntu" panose="020B0504030602030204" pitchFamily="34" charset="0"/>
              </a:rPr>
              <a:t>Calibration Check</a:t>
            </a:r>
          </a:p>
          <a:p>
            <a:pPr lvl="2"/>
            <a:r>
              <a:rPr lang="en-US" dirty="0">
                <a:latin typeface="Ubuntu" panose="020B0504030602030204" pitchFamily="34" charset="0"/>
              </a:rPr>
              <a:t>Calibration check provides verification of sensor performance in addition to alarm function.</a:t>
            </a:r>
          </a:p>
          <a:p>
            <a:pPr lvl="1"/>
            <a:r>
              <a:rPr lang="en-US" dirty="0">
                <a:latin typeface="Ubuntu" panose="020B0504030602030204" pitchFamily="34" charset="0"/>
              </a:rPr>
              <a:t>Full Calibration</a:t>
            </a:r>
          </a:p>
          <a:p>
            <a:pPr lvl="2"/>
            <a:r>
              <a:rPr lang="en-US" dirty="0">
                <a:latin typeface="Ubuntu" panose="020B0504030602030204" pitchFamily="34" charset="0"/>
              </a:rPr>
              <a:t>A full calibration includes adjustment to the sensor’s response (Calibration Mode of the PID).</a:t>
            </a:r>
          </a:p>
          <a:p>
            <a:pPr lvl="2"/>
            <a:endParaRPr lang="en-US" dirty="0">
              <a:latin typeface="Ubuntu" panose="020B0504030602030204" pitchFamily="34" charset="0"/>
            </a:endParaRPr>
          </a:p>
          <a:p>
            <a:endParaRPr lang="en-US" dirty="0">
              <a:latin typeface="Ubuntu" panose="020B05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471052"/>
      </p:ext>
    </p:extLst>
  </p:cSld>
  <p:clrMapOvr>
    <a:masterClrMapping/>
  </p:clrMapOvr>
  <p:transition spd="slow">
    <p:rand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13851"/>
            <a:ext cx="7704667" cy="1981200"/>
          </a:xfrm>
        </p:spPr>
        <p:txBody>
          <a:bodyPr/>
          <a:lstStyle/>
          <a:p>
            <a:r>
              <a:rPr lang="en-US" sz="4000" dirty="0">
                <a:latin typeface="Ubuntu" panose="020B0504030602030204" pitchFamily="34" charset="0"/>
              </a:rPr>
              <a:t>Calibration</a:t>
            </a:r>
            <a:endParaRPr lang="en-US" dirty="0">
              <a:latin typeface="Ubuntu" panose="020B050403060203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82133" y="2223650"/>
            <a:ext cx="7704667" cy="3332816"/>
          </a:xfrm>
        </p:spPr>
        <p:txBody>
          <a:bodyPr/>
          <a:lstStyle/>
          <a:p>
            <a:r>
              <a:rPr lang="en-US" dirty="0" err="1">
                <a:latin typeface="Ubuntu" panose="020B0504030602030204" pitchFamily="34" charset="0"/>
              </a:rPr>
              <a:t>MiniRAE</a:t>
            </a:r>
            <a:r>
              <a:rPr lang="en-US" dirty="0">
                <a:latin typeface="Ubuntu" panose="020B0504030602030204" pitchFamily="34" charset="0"/>
              </a:rPr>
              <a:t> 3000 calibration</a:t>
            </a:r>
          </a:p>
          <a:p>
            <a:endParaRPr lang="en-US" dirty="0">
              <a:latin typeface="Ubuntu" panose="020B0504030602030204" pitchFamily="34" charset="0"/>
            </a:endParaRPr>
          </a:p>
          <a:p>
            <a:r>
              <a:rPr lang="en-US" dirty="0">
                <a:latin typeface="Ubuntu" panose="020B0504030602030204" pitchFamily="34" charset="0"/>
                <a:hlinkClick r:id="rId2"/>
              </a:rPr>
              <a:t>http://www.youtube.com/watch?v=2pGx2eL6IZ4</a:t>
            </a:r>
            <a:endParaRPr lang="en-US" dirty="0">
              <a:latin typeface="Ubuntu" panose="020B0504030602030204" pitchFamily="34" charset="0"/>
            </a:endParaRPr>
          </a:p>
          <a:p>
            <a:endParaRPr lang="en-US" dirty="0">
              <a:latin typeface="Ubuntu" panose="020B05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868683"/>
      </p:ext>
    </p:extLst>
  </p:cSld>
  <p:clrMapOvr>
    <a:masterClrMapping/>
  </p:clrMapOvr>
  <p:transition spd="slow">
    <p:rand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13851"/>
            <a:ext cx="7704667" cy="1981200"/>
          </a:xfrm>
        </p:spPr>
        <p:txBody>
          <a:bodyPr/>
          <a:lstStyle/>
          <a:p>
            <a:r>
              <a:rPr lang="en-US" sz="4000" dirty="0">
                <a:latin typeface="Ubuntu" panose="020B0504030602030204" pitchFamily="34" charset="0"/>
              </a:rPr>
              <a:t>Maintenance </a:t>
            </a:r>
            <a:endParaRPr lang="en-US" dirty="0">
              <a:latin typeface="Ubuntu" panose="020B050403060203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82133" y="2223650"/>
            <a:ext cx="7704667" cy="3332816"/>
          </a:xfrm>
        </p:spPr>
        <p:txBody>
          <a:bodyPr/>
          <a:lstStyle/>
          <a:p>
            <a:r>
              <a:rPr lang="en-US" dirty="0">
                <a:latin typeface="Ubuntu" panose="020B0504030602030204" pitchFamily="34" charset="0"/>
              </a:rPr>
              <a:t>Most maintenance can be done in house</a:t>
            </a:r>
          </a:p>
          <a:p>
            <a:endParaRPr lang="en-US" dirty="0">
              <a:latin typeface="Ubuntu" panose="020B0504030602030204" pitchFamily="34" charset="0"/>
            </a:endParaRPr>
          </a:p>
          <a:p>
            <a:r>
              <a:rPr lang="en-US" dirty="0">
                <a:latin typeface="Ubuntu" panose="020B0504030602030204" pitchFamily="34" charset="0"/>
              </a:rPr>
              <a:t>PID sensors, lamps, and battery are all accessible without any tools</a:t>
            </a:r>
          </a:p>
          <a:p>
            <a:endParaRPr lang="en-US" dirty="0">
              <a:latin typeface="Ubuntu" panose="020B0504030602030204" pitchFamily="34" charset="0"/>
            </a:endParaRPr>
          </a:p>
          <a:p>
            <a:r>
              <a:rPr lang="en-US" dirty="0">
                <a:latin typeface="Ubuntu" panose="020B0504030602030204" pitchFamily="34" charset="0"/>
              </a:rPr>
              <a:t>Store PIDs under dry conditions</a:t>
            </a:r>
          </a:p>
          <a:p>
            <a:pPr marL="0" indent="0">
              <a:buNone/>
            </a:pPr>
            <a:endParaRPr lang="en-US" dirty="0">
              <a:latin typeface="Ubuntu" panose="020B05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831528"/>
      </p:ext>
    </p:extLst>
  </p:cSld>
  <p:clrMapOvr>
    <a:masterClrMapping/>
  </p:clrMapOvr>
  <p:transition spd="slow">
    <p:rand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13851"/>
            <a:ext cx="7704667" cy="1981200"/>
          </a:xfrm>
        </p:spPr>
        <p:txBody>
          <a:bodyPr/>
          <a:lstStyle/>
          <a:p>
            <a:r>
              <a:rPr lang="en-US" sz="4000" dirty="0">
                <a:latin typeface="Ubuntu" panose="020B0504030602030204" pitchFamily="34" charset="0"/>
              </a:rPr>
              <a:t>PIDs</a:t>
            </a:r>
            <a:r>
              <a:rPr lang="en-US" sz="4000" dirty="0"/>
              <a:t> and Mixtures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82133" y="2223650"/>
            <a:ext cx="7704667" cy="3332816"/>
          </a:xfrm>
        </p:spPr>
        <p:txBody>
          <a:bodyPr>
            <a:normAutofit/>
          </a:bodyPr>
          <a:lstStyle/>
          <a:p>
            <a:r>
              <a:rPr lang="en-US" dirty="0">
                <a:latin typeface="Ubuntu" panose="020B0504030602030204" pitchFamily="34" charset="0"/>
              </a:rPr>
              <a:t>Excellent initial assessment tool to detect unknown </a:t>
            </a:r>
          </a:p>
          <a:p>
            <a:pPr lvl="1"/>
            <a:r>
              <a:rPr lang="en-US" dirty="0">
                <a:latin typeface="Ubuntu" panose="020B0504030602030204" pitchFamily="34" charset="0"/>
              </a:rPr>
              <a:t>If ratio of components is known!</a:t>
            </a:r>
          </a:p>
          <a:p>
            <a:r>
              <a:rPr lang="en-US" dirty="0">
                <a:latin typeface="Ubuntu" panose="020B0504030602030204" pitchFamily="34" charset="0"/>
              </a:rPr>
              <a:t>Custom correction factors and exposure limits can be calculated </a:t>
            </a:r>
          </a:p>
          <a:p>
            <a:r>
              <a:rPr lang="en-US" dirty="0">
                <a:latin typeface="Ubuntu" panose="020B0504030602030204" pitchFamily="34" charset="0"/>
              </a:rPr>
              <a:t>Create a correction factor for a mixture of chemicals</a:t>
            </a:r>
          </a:p>
          <a:p>
            <a:endParaRPr lang="en-US" dirty="0">
              <a:latin typeface="Ubuntu" panose="020B0504030602030204" pitchFamily="34" charset="0"/>
            </a:endParaRPr>
          </a:p>
          <a:p>
            <a:r>
              <a:rPr lang="en-US" dirty="0" err="1">
                <a:latin typeface="Ubuntu" panose="020B0504030602030204" pitchFamily="34" charset="0"/>
              </a:rPr>
              <a:t>CFmix</a:t>
            </a:r>
            <a:r>
              <a:rPr lang="en-US" dirty="0">
                <a:latin typeface="Ubuntu" panose="020B0504030602030204" pitchFamily="34" charset="0"/>
              </a:rPr>
              <a:t> = 1/((X1/CF1)+(X2/CF2)+(X3/CF3))</a:t>
            </a:r>
          </a:p>
          <a:p>
            <a:pPr lvl="1"/>
            <a:r>
              <a:rPr lang="en-US" dirty="0">
                <a:latin typeface="Ubuntu" panose="020B0504030602030204" pitchFamily="34" charset="0"/>
              </a:rPr>
              <a:t>X = % relative concentration</a:t>
            </a:r>
          </a:p>
          <a:p>
            <a:pPr lvl="1"/>
            <a:r>
              <a:rPr lang="en-US" dirty="0">
                <a:latin typeface="Ubuntu" panose="020B0504030602030204" pitchFamily="34" charset="0"/>
              </a:rPr>
              <a:t>CF = correction factor for relative component</a:t>
            </a:r>
          </a:p>
        </p:txBody>
      </p:sp>
    </p:spTree>
    <p:extLst>
      <p:ext uri="{BB962C8B-B14F-4D97-AF65-F5344CB8AC3E}">
        <p14:creationId xmlns:p14="http://schemas.microsoft.com/office/powerpoint/2010/main" val="2002229803"/>
      </p:ext>
    </p:extLst>
  </p:cSld>
  <p:clrMapOvr>
    <a:masterClrMapping/>
  </p:clrMapOvr>
  <p:transition spd="slow">
    <p:rand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13847"/>
            <a:ext cx="7704667" cy="1981200"/>
          </a:xfrm>
        </p:spPr>
        <p:txBody>
          <a:bodyPr/>
          <a:lstStyle/>
          <a:p>
            <a:r>
              <a:rPr lang="en-US" sz="4000" dirty="0">
                <a:latin typeface="Ubuntu" panose="020B0504030602030204" pitchFamily="34" charset="0"/>
              </a:rPr>
              <a:t>PID Measurement Example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82133" y="2223646"/>
            <a:ext cx="7704667" cy="3332816"/>
          </a:xfrm>
        </p:spPr>
        <p:txBody>
          <a:bodyPr/>
          <a:lstStyle/>
          <a:p>
            <a:r>
              <a:rPr lang="en-US" dirty="0">
                <a:latin typeface="Ubuntu" panose="020B0504030602030204" pitchFamily="34" charset="0"/>
              </a:rPr>
              <a:t>What if it was a solvent with 60% toluene and 40% Acetone?</a:t>
            </a:r>
          </a:p>
          <a:p>
            <a:r>
              <a:rPr lang="en-US" dirty="0">
                <a:latin typeface="Ubuntu" panose="020B0504030602030204" pitchFamily="34" charset="0"/>
              </a:rPr>
              <a:t>PID Reading is 400 ppm</a:t>
            </a:r>
          </a:p>
          <a:p>
            <a:r>
              <a:rPr lang="en-US" dirty="0">
                <a:latin typeface="Ubuntu" panose="020B0504030602030204" pitchFamily="34" charset="0"/>
              </a:rPr>
              <a:t>Toluene CF = 0.5 and (ACGIH TLV 20)</a:t>
            </a:r>
          </a:p>
          <a:p>
            <a:r>
              <a:rPr lang="en-US" dirty="0">
                <a:latin typeface="Ubuntu" panose="020B0504030602030204" pitchFamily="34" charset="0"/>
              </a:rPr>
              <a:t>Acetone CF = 1.1 and (ACGIH TLV 500)</a:t>
            </a:r>
          </a:p>
          <a:p>
            <a:r>
              <a:rPr lang="en-US" dirty="0">
                <a:latin typeface="Ubuntu" panose="020B0504030602030204" pitchFamily="34" charset="0"/>
              </a:rPr>
              <a:t>Need to calculate the correction factor for the mixture and for the exposure limit of the mixture.</a:t>
            </a:r>
          </a:p>
        </p:txBody>
      </p:sp>
    </p:spTree>
    <p:extLst>
      <p:ext uri="{BB962C8B-B14F-4D97-AF65-F5344CB8AC3E}">
        <p14:creationId xmlns:p14="http://schemas.microsoft.com/office/powerpoint/2010/main" val="1445298626"/>
      </p:ext>
    </p:extLst>
  </p:cSld>
  <p:clrMapOvr>
    <a:masterClrMapping/>
  </p:clrMapOvr>
  <p:transition spd="slow">
    <p:rand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13851"/>
            <a:ext cx="7704667" cy="1981200"/>
          </a:xfrm>
        </p:spPr>
        <p:txBody>
          <a:bodyPr/>
          <a:lstStyle/>
          <a:p>
            <a:r>
              <a:rPr lang="en-US" sz="4000" dirty="0">
                <a:latin typeface="Ubuntu" panose="020B0504030602030204" pitchFamily="34" charset="0"/>
              </a:rPr>
              <a:t>Correction Factor of Mixture</a:t>
            </a:r>
          </a:p>
        </p:txBody>
      </p:sp>
      <p:pic>
        <p:nvPicPr>
          <p:cNvPr id="4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8856" y="2227619"/>
            <a:ext cx="2571750" cy="3324225"/>
          </a:xfrm>
        </p:spPr>
      </p:pic>
    </p:spTree>
    <p:extLst>
      <p:ext uri="{BB962C8B-B14F-4D97-AF65-F5344CB8AC3E}">
        <p14:creationId xmlns:p14="http://schemas.microsoft.com/office/powerpoint/2010/main" val="2168824445"/>
      </p:ext>
    </p:extLst>
  </p:cSld>
  <p:clrMapOvr>
    <a:masterClrMapping/>
  </p:clrMapOvr>
  <p:transition spd="slow">
    <p:rand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0"/>
            <a:ext cx="7704667" cy="1981200"/>
          </a:xfrm>
        </p:spPr>
        <p:txBody>
          <a:bodyPr/>
          <a:lstStyle/>
          <a:p>
            <a:r>
              <a:rPr lang="en-US" sz="4000" dirty="0">
                <a:latin typeface="Ubuntu" panose="020B0504030602030204" pitchFamily="34" charset="0"/>
              </a:rPr>
              <a:t>Evaluation of Data</a:t>
            </a:r>
          </a:p>
        </p:txBody>
      </p:sp>
      <p:pic>
        <p:nvPicPr>
          <p:cNvPr id="4" name="Content Placeholder 8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8856" y="2213768"/>
            <a:ext cx="2571750" cy="3324225"/>
          </a:xfrm>
        </p:spPr>
      </p:pic>
    </p:spTree>
    <p:extLst>
      <p:ext uri="{BB962C8B-B14F-4D97-AF65-F5344CB8AC3E}">
        <p14:creationId xmlns:p14="http://schemas.microsoft.com/office/powerpoint/2010/main" val="3940603846"/>
      </p:ext>
    </p:extLst>
  </p:cSld>
  <p:clrMapOvr>
    <a:masterClrMapping/>
  </p:clrMapOvr>
  <p:transition spd="slow"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-2"/>
            <a:ext cx="7704667" cy="1981200"/>
          </a:xfrm>
        </p:spPr>
        <p:txBody>
          <a:bodyPr/>
          <a:lstStyle/>
          <a:p>
            <a:r>
              <a:rPr lang="en-US" sz="4800" dirty="0">
                <a:solidFill>
                  <a:schemeClr val="tx1"/>
                </a:solidFill>
                <a:latin typeface="Ubuntu" panose="020B0504030602030204" pitchFamily="34" charset="0"/>
              </a:rPr>
              <a:t>What is a PID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824350" y="2240280"/>
            <a:ext cx="3803904" cy="3877056"/>
          </a:xfrm>
        </p:spPr>
        <p:txBody>
          <a:bodyPr>
            <a:normAutofit/>
          </a:bodyPr>
          <a:lstStyle/>
          <a:p>
            <a:r>
              <a:rPr lang="en-US" dirty="0">
                <a:latin typeface="Ubuntu" panose="020B0504030602030204" pitchFamily="34" charset="0"/>
              </a:rPr>
              <a:t>Very sensitive broad-spectrum monitor</a:t>
            </a:r>
          </a:p>
          <a:p>
            <a:endParaRPr lang="en-US" dirty="0">
              <a:latin typeface="Ubuntu" panose="020B0504030602030204" pitchFamily="34" charset="0"/>
            </a:endParaRPr>
          </a:p>
          <a:p>
            <a:r>
              <a:rPr lang="en-US" dirty="0">
                <a:latin typeface="Ubuntu" panose="020B0504030602030204" pitchFamily="34" charset="0"/>
              </a:rPr>
              <a:t>Measures volatile organic compounds and other toxic gases</a:t>
            </a:r>
          </a:p>
          <a:p>
            <a:endParaRPr lang="en-US" dirty="0">
              <a:latin typeface="Ubuntu" panose="020B0504030602030204" pitchFamily="34" charset="0"/>
            </a:endParaRPr>
          </a:p>
          <a:p>
            <a:r>
              <a:rPr lang="en-US" dirty="0">
                <a:latin typeface="Ubuntu" panose="020B0504030602030204" pitchFamily="34" charset="0"/>
              </a:rPr>
              <a:t>Similar to a low-level LEL monitor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758092"/>
            <a:ext cx="2679556" cy="2263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869951" y="3566827"/>
            <a:ext cx="12826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Ubuntu" panose="020B0504030602030204" pitchFamily="34" charset="0"/>
              </a:rPr>
              <a:t>MiniRAE</a:t>
            </a:r>
            <a:r>
              <a:rPr lang="en-US" dirty="0">
                <a:latin typeface="Ubuntu" panose="020B0504030602030204" pitchFamily="34" charset="0"/>
              </a:rPr>
              <a:t> 3000</a:t>
            </a:r>
          </a:p>
        </p:txBody>
      </p:sp>
    </p:spTree>
    <p:extLst>
      <p:ext uri="{BB962C8B-B14F-4D97-AF65-F5344CB8AC3E}">
        <p14:creationId xmlns:p14="http://schemas.microsoft.com/office/powerpoint/2010/main" val="17109179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13849"/>
            <a:ext cx="7704667" cy="1981200"/>
          </a:xfrm>
        </p:spPr>
        <p:txBody>
          <a:bodyPr/>
          <a:lstStyle/>
          <a:p>
            <a:r>
              <a:rPr lang="en-US" sz="4000" dirty="0">
                <a:latin typeface="Ubuntu" panose="020B0504030602030204" pitchFamily="34" charset="0"/>
              </a:rPr>
              <a:t>Exposure Limit of Mixture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8856" y="2227617"/>
            <a:ext cx="2571750" cy="3324225"/>
          </a:xfrm>
        </p:spPr>
      </p:pic>
    </p:spTree>
    <p:extLst>
      <p:ext uri="{BB962C8B-B14F-4D97-AF65-F5344CB8AC3E}">
        <p14:creationId xmlns:p14="http://schemas.microsoft.com/office/powerpoint/2010/main" val="2706348865"/>
      </p:ext>
    </p:extLst>
  </p:cSld>
  <p:clrMapOvr>
    <a:masterClrMapping/>
  </p:clrMapOvr>
  <p:transition spd="slow">
    <p:rand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2"/>
            <a:ext cx="7704667" cy="1981200"/>
          </a:xfrm>
        </p:spPr>
        <p:txBody>
          <a:bodyPr/>
          <a:lstStyle/>
          <a:p>
            <a:r>
              <a:rPr lang="en-US" sz="4000" dirty="0">
                <a:latin typeface="Ubuntu" panose="020B0504030602030204" pitchFamily="34" charset="0"/>
              </a:rPr>
              <a:t>PIDs in Humidity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82133" y="2209801"/>
            <a:ext cx="7704667" cy="3332816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Ubuntu" panose="020B0504030602030204" pitchFamily="34" charset="0"/>
              </a:rPr>
              <a:t>Causes underreported readings (Quenching Effect)</a:t>
            </a:r>
          </a:p>
          <a:p>
            <a:endParaRPr lang="en-US" dirty="0">
              <a:latin typeface="Ubuntu" panose="020B0504030602030204" pitchFamily="34" charset="0"/>
            </a:endParaRPr>
          </a:p>
          <a:p>
            <a:r>
              <a:rPr lang="en-US" dirty="0">
                <a:latin typeface="Ubuntu" panose="020B0504030602030204" pitchFamily="34" charset="0"/>
              </a:rPr>
              <a:t>H2O stops UV light and/or “traps” ions</a:t>
            </a:r>
          </a:p>
          <a:p>
            <a:endParaRPr lang="en-US" dirty="0">
              <a:latin typeface="Ubuntu" panose="020B0504030602030204" pitchFamily="34" charset="0"/>
            </a:endParaRPr>
          </a:p>
          <a:p>
            <a:r>
              <a:rPr lang="en-US" dirty="0">
                <a:latin typeface="Ubuntu" panose="020B0504030602030204" pitchFamily="34" charset="0"/>
              </a:rPr>
              <a:t>False positives</a:t>
            </a:r>
          </a:p>
          <a:p>
            <a:pPr lvl="1"/>
            <a:r>
              <a:rPr lang="en-US" dirty="0">
                <a:latin typeface="Ubuntu" panose="020B0504030602030204" pitchFamily="34" charset="0"/>
              </a:rPr>
              <a:t>Humidity may cause false positives by short circuiting sensor electrodes</a:t>
            </a:r>
          </a:p>
          <a:p>
            <a:pPr lvl="1">
              <a:buNone/>
            </a:pPr>
            <a:endParaRPr lang="en-US" dirty="0">
              <a:latin typeface="Ubuntu" panose="020B0504030602030204" pitchFamily="34" charset="0"/>
            </a:endParaRPr>
          </a:p>
          <a:p>
            <a:r>
              <a:rPr lang="en-US" dirty="0">
                <a:latin typeface="Ubuntu" panose="020B0504030602030204" pitchFamily="34" charset="0"/>
              </a:rPr>
              <a:t>Remedies</a:t>
            </a:r>
          </a:p>
          <a:p>
            <a:pPr lvl="1"/>
            <a:r>
              <a:rPr lang="en-US" dirty="0">
                <a:latin typeface="Ubuntu" panose="020B0504030602030204" pitchFamily="34" charset="0"/>
              </a:rPr>
              <a:t>Add humidity to calibration gas</a:t>
            </a:r>
          </a:p>
          <a:p>
            <a:endParaRPr lang="en-US" dirty="0">
              <a:latin typeface="Ubuntu" panose="020B05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068812"/>
      </p:ext>
    </p:extLst>
  </p:cSld>
  <p:clrMapOvr>
    <a:masterClrMapping/>
  </p:clrMapOvr>
  <p:transition spd="slow"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0"/>
            <a:ext cx="7704667" cy="1981200"/>
          </a:xfrm>
        </p:spPr>
        <p:txBody>
          <a:bodyPr/>
          <a:lstStyle/>
          <a:p>
            <a:r>
              <a:rPr lang="en-US" sz="4000" dirty="0">
                <a:solidFill>
                  <a:schemeClr val="tx1"/>
                </a:solidFill>
                <a:latin typeface="Ubuntu" panose="020B0504030602030204" pitchFamily="34" charset="0"/>
              </a:rPr>
              <a:t>Understanding PIDs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Ubuntu" panose="020B0504030602030204" pitchFamily="34" charset="0"/>
              </a:rPr>
              <a:t>PIDs are one of many direct-reading instruments for gases and  vapors </a:t>
            </a:r>
          </a:p>
          <a:p>
            <a:r>
              <a:rPr lang="en-US" dirty="0">
                <a:latin typeface="Ubuntu" panose="020B0504030602030204" pitchFamily="34" charset="0"/>
              </a:rPr>
              <a:t>One instrument alone is not able to measure for all contaminants in air</a:t>
            </a:r>
          </a:p>
          <a:p>
            <a:r>
              <a:rPr lang="en-US" dirty="0">
                <a:latin typeface="Ubuntu" panose="020B0504030602030204" pitchFamily="34" charset="0"/>
              </a:rPr>
              <a:t>Instruments used for gases and vapors cannot be used for aerosols, and vice versa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89704" y="3200401"/>
            <a:ext cx="41910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5293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9247" y="573580"/>
            <a:ext cx="7756263" cy="105425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latin typeface="Ubuntu" panose="020B0504030602030204" pitchFamily="34" charset="0"/>
              </a:rPr>
              <a:t>Provides Monitoring for Numerous Scenarios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82134" y="2168236"/>
            <a:ext cx="7704667" cy="3332816"/>
          </a:xfrm>
        </p:spPr>
        <p:txBody>
          <a:bodyPr>
            <a:normAutofit/>
          </a:bodyPr>
          <a:lstStyle/>
          <a:p>
            <a:r>
              <a:rPr lang="en-US" dirty="0">
                <a:latin typeface="Ubuntu" panose="020B0504030602030204" pitchFamily="34" charset="0"/>
              </a:rPr>
              <a:t>LEL Measurements </a:t>
            </a:r>
          </a:p>
          <a:p>
            <a:r>
              <a:rPr lang="en-US" dirty="0" err="1">
                <a:latin typeface="Ubuntu" panose="020B0504030602030204" pitchFamily="34" charset="0"/>
              </a:rPr>
              <a:t>HazMat</a:t>
            </a:r>
            <a:r>
              <a:rPr lang="en-US" dirty="0">
                <a:latin typeface="Ubuntu" panose="020B0504030602030204" pitchFamily="34" charset="0"/>
              </a:rPr>
              <a:t> – Hazardous Materials Response</a:t>
            </a:r>
          </a:p>
          <a:p>
            <a:r>
              <a:rPr lang="en-US" dirty="0">
                <a:latin typeface="Ubuntu" panose="020B0504030602030204" pitchFamily="34" charset="0"/>
              </a:rPr>
              <a:t>Heat Transfer Fluids</a:t>
            </a:r>
          </a:p>
          <a:p>
            <a:r>
              <a:rPr lang="en-US" dirty="0">
                <a:latin typeface="Ubuntu" panose="020B0504030602030204" pitchFamily="34" charset="0"/>
              </a:rPr>
              <a:t>Industrial Hygiene – Assist in determining chemical exposure</a:t>
            </a:r>
          </a:p>
          <a:p>
            <a:r>
              <a:rPr lang="en-US" dirty="0">
                <a:latin typeface="Ubuntu" panose="020B0504030602030204" pitchFamily="34" charset="0"/>
              </a:rPr>
              <a:t>Indoor Air Quality</a:t>
            </a:r>
          </a:p>
          <a:p>
            <a:r>
              <a:rPr lang="en-US" dirty="0">
                <a:latin typeface="Ubuntu" panose="020B0504030602030204" pitchFamily="34" charset="0"/>
              </a:rPr>
              <a:t>Environmental – Residual soil, air, or water contamination</a:t>
            </a:r>
          </a:p>
          <a:p>
            <a:r>
              <a:rPr lang="en-US" dirty="0">
                <a:latin typeface="Ubuntu" panose="020B0504030602030204" pitchFamily="34" charset="0"/>
              </a:rPr>
              <a:t>Safety – Confined Space Entry</a:t>
            </a:r>
          </a:p>
          <a:p>
            <a:r>
              <a:rPr lang="en-US" dirty="0">
                <a:latin typeface="Ubuntu" panose="020B0504030602030204" pitchFamily="34" charset="0"/>
              </a:rPr>
              <a:t>Maintenance – Leak detection and fugitive emissions monitoring</a:t>
            </a:r>
          </a:p>
        </p:txBody>
      </p:sp>
    </p:spTree>
    <p:extLst>
      <p:ext uri="{BB962C8B-B14F-4D97-AF65-F5344CB8AC3E}">
        <p14:creationId xmlns:p14="http://schemas.microsoft.com/office/powerpoint/2010/main" val="2523654353"/>
      </p:ext>
    </p:extLst>
  </p:cSld>
  <p:clrMapOvr>
    <a:masterClrMapping/>
  </p:clrMapOvr>
  <p:transition spd="slow"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13849"/>
            <a:ext cx="7704667" cy="1981200"/>
          </a:xfrm>
        </p:spPr>
        <p:txBody>
          <a:bodyPr/>
          <a:lstStyle/>
          <a:p>
            <a:r>
              <a:rPr lang="en-US" sz="4400" dirty="0">
                <a:latin typeface="Ubuntu" panose="020B0504030602030204" pitchFamily="34" charset="0"/>
              </a:rPr>
              <a:t>What does a PID Measure?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82134" y="1995049"/>
            <a:ext cx="7704667" cy="3332816"/>
          </a:xfrm>
        </p:spPr>
        <p:txBody>
          <a:bodyPr>
            <a:normAutofit/>
          </a:bodyPr>
          <a:lstStyle/>
          <a:p>
            <a:r>
              <a:rPr lang="en-US" dirty="0">
                <a:latin typeface="Ubuntu" panose="020B0504030602030204" pitchFamily="34" charset="0"/>
              </a:rPr>
              <a:t>A PID measures a group of compounds referred to as Organics, or compounds containing Carbon</a:t>
            </a:r>
          </a:p>
          <a:p>
            <a:pPr lvl="1"/>
            <a:r>
              <a:rPr lang="en-US" dirty="0">
                <a:latin typeface="Ubuntu" panose="020B0504030602030204" pitchFamily="34" charset="0"/>
              </a:rPr>
              <a:t>Aromatics</a:t>
            </a:r>
          </a:p>
          <a:p>
            <a:pPr lvl="1"/>
            <a:r>
              <a:rPr lang="en-US" dirty="0">
                <a:latin typeface="Ubuntu" panose="020B0504030602030204" pitchFamily="34" charset="0"/>
              </a:rPr>
              <a:t>Ketones and aldehydes</a:t>
            </a:r>
          </a:p>
          <a:p>
            <a:pPr lvl="1"/>
            <a:r>
              <a:rPr lang="en-US" dirty="0">
                <a:latin typeface="Ubuntu" panose="020B0504030602030204" pitchFamily="34" charset="0"/>
              </a:rPr>
              <a:t>Amines and amides</a:t>
            </a:r>
          </a:p>
          <a:p>
            <a:pPr lvl="1"/>
            <a:r>
              <a:rPr lang="en-US" dirty="0">
                <a:latin typeface="Ubuntu" panose="020B0504030602030204" pitchFamily="34" charset="0"/>
              </a:rPr>
              <a:t>Chlorinated hydrocarbons</a:t>
            </a:r>
          </a:p>
          <a:p>
            <a:pPr lvl="1"/>
            <a:r>
              <a:rPr lang="en-US" dirty="0">
                <a:latin typeface="Ubuntu" panose="020B0504030602030204" pitchFamily="34" charset="0"/>
              </a:rPr>
              <a:t>Sulfur compounds</a:t>
            </a:r>
          </a:p>
          <a:p>
            <a:pPr lvl="1"/>
            <a:r>
              <a:rPr lang="en-US" dirty="0">
                <a:latin typeface="Ubuntu" panose="020B0504030602030204" pitchFamily="34" charset="0"/>
              </a:rPr>
              <a:t>Unsaturated hydrocarbons, alcohols, and saturated hydrocarbons</a:t>
            </a:r>
          </a:p>
        </p:txBody>
      </p:sp>
    </p:spTree>
    <p:extLst>
      <p:ext uri="{BB962C8B-B14F-4D97-AF65-F5344CB8AC3E}">
        <p14:creationId xmlns:p14="http://schemas.microsoft.com/office/powerpoint/2010/main" val="3735638445"/>
      </p:ext>
    </p:extLst>
  </p:cSld>
  <p:clrMapOvr>
    <a:masterClrMapping/>
  </p:clrMapOvr>
  <p:transition spd="slow"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0"/>
            <a:ext cx="7704667" cy="1981200"/>
          </a:xfrm>
        </p:spPr>
        <p:txBody>
          <a:bodyPr/>
          <a:lstStyle/>
          <a:p>
            <a:r>
              <a:rPr lang="en-US" sz="3600" dirty="0">
                <a:latin typeface="Ubuntu" panose="020B0504030602030204" pitchFamily="34" charset="0"/>
              </a:rPr>
              <a:t>What does a PID Measure? (cont.)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82132" y="1981200"/>
            <a:ext cx="7704667" cy="3332816"/>
          </a:xfrm>
        </p:spPr>
        <p:txBody>
          <a:bodyPr/>
          <a:lstStyle/>
          <a:p>
            <a:r>
              <a:rPr lang="en-US" sz="2000" dirty="0">
                <a:latin typeface="Ubuntu" panose="020B0504030602030204" pitchFamily="34" charset="0"/>
              </a:rPr>
              <a:t>PIDs can also measure some inorganic compounds</a:t>
            </a:r>
          </a:p>
          <a:p>
            <a:pPr lvl="1"/>
            <a:r>
              <a:rPr lang="en-US" sz="1800" dirty="0">
                <a:latin typeface="Ubuntu" panose="020B0504030602030204" pitchFamily="34" charset="0"/>
              </a:rPr>
              <a:t>Ammonia </a:t>
            </a:r>
          </a:p>
          <a:p>
            <a:pPr lvl="1"/>
            <a:r>
              <a:rPr lang="en-US" sz="1800" dirty="0">
                <a:latin typeface="Ubuntu" panose="020B0504030602030204" pitchFamily="34" charset="0"/>
              </a:rPr>
              <a:t>Hydrogen sulfide</a:t>
            </a:r>
          </a:p>
          <a:p>
            <a:pPr lvl="1"/>
            <a:r>
              <a:rPr lang="en-US" sz="1800" dirty="0">
                <a:latin typeface="Ubuntu" panose="020B0504030602030204" pitchFamily="34" charset="0"/>
              </a:rPr>
              <a:t>Nitric oxide</a:t>
            </a:r>
          </a:p>
          <a:p>
            <a:pPr lvl="1"/>
            <a:r>
              <a:rPr lang="en-US" sz="1800" dirty="0">
                <a:latin typeface="Ubuntu" panose="020B0504030602030204" pitchFamily="34" charset="0"/>
              </a:rPr>
              <a:t>Bromine</a:t>
            </a:r>
          </a:p>
          <a:p>
            <a:pPr lvl="1"/>
            <a:r>
              <a:rPr lang="en-US" sz="1800" dirty="0">
                <a:latin typeface="Ubuntu" panose="020B0504030602030204" pitchFamily="34" charset="0"/>
              </a:rPr>
              <a:t>Iodine</a:t>
            </a:r>
            <a:endParaRPr lang="en-US" sz="1800" i="1" u="sng" dirty="0">
              <a:latin typeface="Ubuntu" panose="020B0504030602030204" pitchFamily="34" charset="0"/>
            </a:endParaRPr>
          </a:p>
          <a:p>
            <a:endParaRPr lang="en-US" dirty="0">
              <a:latin typeface="Ubuntu" panose="020B05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16536"/>
      </p:ext>
    </p:extLst>
  </p:cSld>
  <p:clrMapOvr>
    <a:masterClrMapping/>
  </p:clrMapOvr>
  <p:transition spd="slow"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13851"/>
            <a:ext cx="7704667" cy="1981200"/>
          </a:xfrm>
        </p:spPr>
        <p:txBody>
          <a:bodyPr/>
          <a:lstStyle/>
          <a:p>
            <a:r>
              <a:rPr lang="en-US" sz="4000" dirty="0">
                <a:latin typeface="Ubuntu" panose="020B0504030602030204" pitchFamily="34" charset="0"/>
              </a:rPr>
              <a:t>Substances that PIDs </a:t>
            </a:r>
            <a:br>
              <a:rPr lang="en-US" sz="4000" dirty="0">
                <a:latin typeface="Ubuntu" panose="020B0504030602030204" pitchFamily="34" charset="0"/>
              </a:rPr>
            </a:br>
            <a:r>
              <a:rPr lang="en-US" sz="4000" dirty="0">
                <a:latin typeface="Ubuntu" panose="020B0504030602030204" pitchFamily="34" charset="0"/>
              </a:rPr>
              <a:t>DO NOT MEASURE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82134" y="1995051"/>
            <a:ext cx="7704667" cy="3332816"/>
          </a:xfrm>
        </p:spPr>
        <p:txBody>
          <a:bodyPr>
            <a:normAutofit/>
          </a:bodyPr>
          <a:lstStyle/>
          <a:p>
            <a:r>
              <a:rPr lang="en-US" dirty="0">
                <a:latin typeface="Ubuntu" panose="020B0504030602030204" pitchFamily="34" charset="0"/>
              </a:rPr>
              <a:t>Radiation</a:t>
            </a:r>
          </a:p>
          <a:p>
            <a:r>
              <a:rPr lang="en-US" dirty="0">
                <a:latin typeface="Ubuntu" panose="020B0504030602030204" pitchFamily="34" charset="0"/>
              </a:rPr>
              <a:t>Air (N2, O2, CO2, H2O)</a:t>
            </a:r>
          </a:p>
          <a:p>
            <a:r>
              <a:rPr lang="en-US" dirty="0">
                <a:latin typeface="Ubuntu" panose="020B0504030602030204" pitchFamily="34" charset="0"/>
              </a:rPr>
              <a:t>Toxics (CO, HCN, SO2)</a:t>
            </a:r>
          </a:p>
          <a:p>
            <a:r>
              <a:rPr lang="en-US" dirty="0">
                <a:latin typeface="Ubuntu" panose="020B0504030602030204" pitchFamily="34" charset="0"/>
              </a:rPr>
              <a:t>Short Chain Saturated Hydrocarbons (Methane, Ethane, Propane) </a:t>
            </a:r>
          </a:p>
          <a:p>
            <a:r>
              <a:rPr lang="en-US" dirty="0">
                <a:latin typeface="Ubuntu" panose="020B0504030602030204" pitchFamily="34" charset="0"/>
              </a:rPr>
              <a:t>Acids (</a:t>
            </a:r>
            <a:r>
              <a:rPr lang="en-US" dirty="0" err="1">
                <a:latin typeface="Ubuntu" panose="020B0504030602030204" pitchFamily="34" charset="0"/>
              </a:rPr>
              <a:t>HCl</a:t>
            </a:r>
            <a:r>
              <a:rPr lang="en-US" dirty="0">
                <a:latin typeface="Ubuntu" panose="020B0504030602030204" pitchFamily="34" charset="0"/>
              </a:rPr>
              <a:t>, HF, HNO3)</a:t>
            </a:r>
          </a:p>
          <a:p>
            <a:r>
              <a:rPr lang="en-US" dirty="0">
                <a:latin typeface="Ubuntu" panose="020B0504030602030204" pitchFamily="34" charset="0"/>
              </a:rPr>
              <a:t>Others (</a:t>
            </a:r>
            <a:r>
              <a:rPr lang="en-US" dirty="0" err="1">
                <a:latin typeface="Ubuntu" panose="020B0504030602030204" pitchFamily="34" charset="0"/>
              </a:rPr>
              <a:t>Freons</a:t>
            </a:r>
            <a:r>
              <a:rPr lang="en-US" dirty="0">
                <a:latin typeface="Ubuntu" panose="020B0504030602030204" pitchFamily="34" charset="0"/>
              </a:rPr>
              <a:t> and Ozone O3)</a:t>
            </a:r>
          </a:p>
          <a:p>
            <a:endParaRPr lang="en-US" dirty="0">
              <a:latin typeface="Ubuntu" panose="020B05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509103"/>
      </p:ext>
    </p:extLst>
  </p:cSld>
  <p:clrMapOvr>
    <a:masterClrMapping/>
  </p:clrMapOvr>
  <p:transition spd="slow"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13853"/>
            <a:ext cx="7704667" cy="1981200"/>
          </a:xfrm>
        </p:spPr>
        <p:txBody>
          <a:bodyPr/>
          <a:lstStyle/>
          <a:p>
            <a:r>
              <a:rPr lang="en-US" sz="4000" dirty="0">
                <a:latin typeface="Ubuntu" panose="020B0504030602030204" pitchFamily="34" charset="0"/>
              </a:rPr>
              <a:t>How does a PID Work?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82134" y="1995053"/>
            <a:ext cx="7704667" cy="3332816"/>
          </a:xfrm>
        </p:spPr>
        <p:txBody>
          <a:bodyPr>
            <a:normAutofit/>
          </a:bodyPr>
          <a:lstStyle/>
          <a:p>
            <a:r>
              <a:rPr lang="en-US" i="1" u="sng" dirty="0">
                <a:latin typeface="Ubuntu" panose="020B0504030602030204" pitchFamily="34" charset="0"/>
              </a:rPr>
              <a:t>Quantitative analysis</a:t>
            </a:r>
          </a:p>
          <a:p>
            <a:r>
              <a:rPr lang="en-US" dirty="0">
                <a:latin typeface="Ubuntu" panose="020B0504030602030204" pitchFamily="34" charset="0"/>
              </a:rPr>
              <a:t>PID uses an ultraviolet light source to break down chemicals to positive and negative ions</a:t>
            </a:r>
          </a:p>
          <a:p>
            <a:pPr marL="0" indent="0">
              <a:buNone/>
            </a:pPr>
            <a:endParaRPr lang="en-US" dirty="0">
              <a:latin typeface="Ubuntu" panose="020B0504030602030204" pitchFamily="34" charset="0"/>
            </a:endParaRPr>
          </a:p>
          <a:p>
            <a:r>
              <a:rPr lang="en-US" dirty="0">
                <a:latin typeface="Ubuntu" panose="020B0504030602030204" pitchFamily="34" charset="0"/>
              </a:rPr>
              <a:t>Compounds absorb UV light energy</a:t>
            </a:r>
          </a:p>
          <a:p>
            <a:pPr marL="0" indent="0">
              <a:buNone/>
            </a:pPr>
            <a:endParaRPr lang="en-US" dirty="0">
              <a:latin typeface="Ubuntu" panose="020B0504030602030204" pitchFamily="34" charset="0"/>
            </a:endParaRPr>
          </a:p>
          <a:p>
            <a:r>
              <a:rPr lang="en-US" dirty="0">
                <a:latin typeface="Ubuntu" panose="020B0504030602030204" pitchFamily="34" charset="0"/>
              </a:rPr>
              <a:t>UV light excites molecule and results in temporary loss of a negatively charged electron and formation of positively charged ion. </a:t>
            </a:r>
          </a:p>
          <a:p>
            <a:endParaRPr lang="en-US" dirty="0">
              <a:latin typeface="Ubuntu" panose="020B05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987602"/>
      </p:ext>
    </p:extLst>
  </p:cSld>
  <p:clrMapOvr>
    <a:masterClrMapping/>
  </p:clrMapOvr>
  <p:transition spd="slow">
    <p:random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ygTheme2020">
  <a:themeElements>
    <a:clrScheme name="Custom 2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113051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ygTheme2020" id="{AE96B9EB-76BE-48A8-8829-B3E288DD291F}" vid="{7F464B8C-EC01-4EFC-8D03-E4407FA10C7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8248</TotalTime>
  <Words>1238</Words>
  <Application>Microsoft Office PowerPoint</Application>
  <PresentationFormat>On-screen Show (4:3)</PresentationFormat>
  <Paragraphs>179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Corbel</vt:lpstr>
      <vt:lpstr>Ubuntu</vt:lpstr>
      <vt:lpstr>HygTheme2020</vt:lpstr>
      <vt:lpstr>PID Training</vt:lpstr>
      <vt:lpstr>Photoionization Detectors</vt:lpstr>
      <vt:lpstr>What is a PID</vt:lpstr>
      <vt:lpstr>Understanding PIDs</vt:lpstr>
      <vt:lpstr>Provides Monitoring for Numerous Scenarios</vt:lpstr>
      <vt:lpstr>What does a PID Measure?</vt:lpstr>
      <vt:lpstr>What does a PID Measure? (cont.)</vt:lpstr>
      <vt:lpstr>Substances that PIDs  DO NOT MEASURE</vt:lpstr>
      <vt:lpstr>How does a PID Work?</vt:lpstr>
      <vt:lpstr>How does a PID Work? (cont.)</vt:lpstr>
      <vt:lpstr>How does a PID Work? (cont.)</vt:lpstr>
      <vt:lpstr>Ionization Potential (IP)</vt:lpstr>
      <vt:lpstr>Ionization Potential (IP)</vt:lpstr>
      <vt:lpstr>9.8, 10.6, &amp; 11.7 eV PID Lamps</vt:lpstr>
      <vt:lpstr>9.8 &amp; 10.6 eV PID Lamps</vt:lpstr>
      <vt:lpstr>11.7 eV lamp</vt:lpstr>
      <vt:lpstr>Selectivity and Sensitivity </vt:lpstr>
      <vt:lpstr>Correction Factors</vt:lpstr>
      <vt:lpstr>Correction Factors</vt:lpstr>
      <vt:lpstr>Correction Factors</vt:lpstr>
      <vt:lpstr>Calibration</vt:lpstr>
      <vt:lpstr>Why Calibrate to Isobutylene?</vt:lpstr>
      <vt:lpstr>Calibration</vt:lpstr>
      <vt:lpstr>Calibration</vt:lpstr>
      <vt:lpstr>Maintenance </vt:lpstr>
      <vt:lpstr>PIDs and Mixtures</vt:lpstr>
      <vt:lpstr>PID Measurement Example</vt:lpstr>
      <vt:lpstr>Correction Factor of Mixture</vt:lpstr>
      <vt:lpstr>Evaluation of Data</vt:lpstr>
      <vt:lpstr>Exposure Limit of Mixture</vt:lpstr>
      <vt:lpstr>PIDs in Humidity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4-Gas Meter/PID Training</dc:title>
  <dc:creator>Samantha Treadman</dc:creator>
  <cp:lastModifiedBy>Carbonaro, Jeanine</cp:lastModifiedBy>
  <cp:revision>89</cp:revision>
  <dcterms:created xsi:type="dcterms:W3CDTF">2013-07-05T16:30:04Z</dcterms:created>
  <dcterms:modified xsi:type="dcterms:W3CDTF">2020-03-10T16:43:41Z</dcterms:modified>
</cp:coreProperties>
</file>